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513" r:id="rId2"/>
    <p:sldId id="624" r:id="rId3"/>
    <p:sldId id="620" r:id="rId4"/>
    <p:sldId id="514" r:id="rId5"/>
    <p:sldId id="515" r:id="rId6"/>
    <p:sldId id="516" r:id="rId7"/>
    <p:sldId id="517" r:id="rId8"/>
    <p:sldId id="621" r:id="rId9"/>
    <p:sldId id="508" r:id="rId10"/>
    <p:sldId id="618" r:id="rId11"/>
    <p:sldId id="619" r:id="rId12"/>
    <p:sldId id="627" r:id="rId13"/>
    <p:sldId id="617" r:id="rId14"/>
    <p:sldId id="632" r:id="rId15"/>
    <p:sldId id="628" r:id="rId16"/>
    <p:sldId id="629" r:id="rId17"/>
    <p:sldId id="631" r:id="rId18"/>
    <p:sldId id="615" r:id="rId19"/>
    <p:sldId id="633" r:id="rId20"/>
    <p:sldId id="257" r:id="rId21"/>
    <p:sldId id="258" r:id="rId22"/>
    <p:sldId id="259" r:id="rId23"/>
    <p:sldId id="635" r:id="rId24"/>
    <p:sldId id="625" r:id="rId25"/>
    <p:sldId id="261" r:id="rId26"/>
    <p:sldId id="262" r:id="rId2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>
      <p:cViewPr varScale="1">
        <p:scale>
          <a:sx n="136" d="100"/>
          <a:sy n="136" d="100"/>
        </p:scale>
        <p:origin x="21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2FEE3-55D8-2740-924C-BC1A26DA20EE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1E232-1924-6440-B40C-A898BC299F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821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1933-08A7-424A-9ED0-20CDF298D179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74130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1933-08A7-424A-9ED0-20CDF298D179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9097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1933-08A7-424A-9ED0-20CDF298D179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75983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1933-08A7-424A-9ED0-20CDF298D179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29812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1933-08A7-424A-9ED0-20CDF298D179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7246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1933-08A7-424A-9ED0-20CDF298D179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76989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1933-08A7-424A-9ED0-20CDF298D179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4720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1933-08A7-424A-9ED0-20CDF298D179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26888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1933-08A7-424A-9ED0-20CDF298D179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72712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1933-08A7-424A-9ED0-20CDF298D179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9056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232A5-7099-7695-BE97-6FEE1C738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6EF5B-7214-507A-B1E8-15F2D695A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068DF-3A8C-8F06-C8E3-E58358B56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0D194-1E25-8545-A6A9-382A33E9B5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38D36-9D5D-2858-275C-9A26E1C47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6EF82-5754-3D79-075A-0A0EB902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09B46-1FBD-C349-914A-BE4E6BDFFE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82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7CFF4-8950-5C68-0AB0-218FD8C1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332736-FA13-F58E-0F44-390C73469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8864-3F5F-0DA0-08E9-31E96282A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0D194-1E25-8545-A6A9-382A33E9B5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4ED6F-0D34-46D4-8AB7-AA1AE33E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05363-9156-11CC-7CDE-24F0899E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09B46-1FBD-C349-914A-BE4E6BDFFE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506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88D3F9-6FBA-A933-060E-AD107D4245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023C9C-C9AD-9FF8-7AFC-8F19CEA73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8E51-2089-67F6-30AC-206A962B8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0D194-1E25-8545-A6A9-382A33E9B5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ED5D-7376-112F-6D12-1DBB29FC0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3243B-8D3C-3118-EE9D-DED126E06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09B46-1FBD-C349-914A-BE4E6BDFFE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399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, Fliesstext (Ebene 1), Aufzählung (Eben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761581" y="2008669"/>
            <a:ext cx="11022751" cy="14773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6866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48625-C8AE-9087-8B2A-937E7158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1058-6FE3-FC59-0DFB-86049DA58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468E1-8582-2996-1CE8-C356EDA1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0D194-1E25-8545-A6A9-382A33E9B5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33C85-A827-88A4-0E78-C9C8E3B66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93591-B7AD-C8C2-D2B8-912A648A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09B46-1FBD-C349-914A-BE4E6BDFFE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671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C4DE-D16F-F5AD-AC3E-2055E0C9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E875B-6133-50EB-FDB9-90AE5B517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DF1B2-FF70-2019-1DC6-BEDF7C77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0D194-1E25-8545-A6A9-382A33E9B5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62BD4-7043-9715-AF5B-79AC2FCCD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375B6-E43B-47FB-E34E-ABFCD1C4D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09B46-1FBD-C349-914A-BE4E6BDFFE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79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44B3-FFAD-1524-1DCB-DBC4C7CE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662D2-F008-66C6-3CA6-240E25DF8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81447-59F5-635C-E6CE-CD5269A5D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F8730-4B47-B4DF-54E0-2A63D749F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0D194-1E25-8545-A6A9-382A33E9B5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63042-A976-E673-B595-DAB9B7232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8A66D-4393-276C-EE4B-87D3751F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09B46-1FBD-C349-914A-BE4E6BDFFE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933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8C8F7-ECAB-D9A6-A1A9-7E63C5B8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D3E0F-A168-1C66-B1D7-E09BB111E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A48D4-693B-535D-A03F-39E3E19CD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56E895-3870-5BCC-C532-FC670C30B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49ED63-966B-B363-17AD-9A004F824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C66E0F-8C7F-B449-A953-D0773D491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0D194-1E25-8545-A6A9-382A33E9B5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FB2DDE-6EF7-749A-1C8E-86C27AFD7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02DF22-1227-9033-FF24-AC3AEDBB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09B46-1FBD-C349-914A-BE4E6BDFFE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074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BF6D-0A4E-26D9-5B1A-BD9EE1421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94580D-09FF-0674-2E24-136DB720B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0D194-1E25-8545-A6A9-382A33E9B5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9D333-AA55-2546-9F18-39135ABE2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8494B-0E6F-9775-EE37-797FD6A64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09B46-1FBD-C349-914A-BE4E6BDFFE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859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71FC26-1DA6-2E2F-D1DC-95EAFEC98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0D194-1E25-8545-A6A9-382A33E9B5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6CA2B8-6384-8E5F-0FD8-02E22BA10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60DA-92D7-82A6-D01E-524FD463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09B46-1FBD-C349-914A-BE4E6BDFFE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778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77EC1-3FE5-9117-A3E7-FE22ACE85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A8A6E-D07D-86E7-7F9B-C2CAD917C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70A17-23B5-1C4C-0279-552FB9356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8D6D5-E3C5-927B-A27B-CEA96413D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0D194-1E25-8545-A6A9-382A33E9B5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A4466-FD5C-D6F5-80AE-5180E1BDB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0663E-E770-D693-38E8-D7DE9A1F7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09B46-1FBD-C349-914A-BE4E6BDFFE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6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FFDE-5668-92BF-031E-D66DF2ACC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3C96DA-CCF2-CC99-586F-E315B668B8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68AE3-58A3-7F8D-C582-18414A5A2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E5653-EADC-B976-5A05-5AE8C2B2C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0D194-1E25-8545-A6A9-382A33E9B5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1DE94-4674-E77B-5A76-439E713FB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FD7C4-DA57-D9B6-B633-659252DB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09B46-1FBD-C349-914A-BE4E6BDFFE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52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F8A667-CBC1-8F93-A33D-91FE0518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B9F77-316B-B320-3958-67875CB64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FACD9-1D5F-D6B2-961D-03152FAA8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0D194-1E25-8545-A6A9-382A33E9B55A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600E6-4F0E-95DD-6442-6F8F48072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8ABA5-C95E-DEFB-24FD-DBF8B95F0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09B46-1FBD-C349-914A-BE4E6BDFFE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4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971DE6C-C712-DE40-BADA-AFAF9ECEFDA6}"/>
              </a:ext>
            </a:extLst>
          </p:cNvPr>
          <p:cNvSpPr/>
          <p:nvPr/>
        </p:nvSpPr>
        <p:spPr>
          <a:xfrm>
            <a:off x="0" y="6124949"/>
            <a:ext cx="12192000" cy="727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8305" y="4348392"/>
            <a:ext cx="4623958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cs typeface="Arial"/>
              </a:rPr>
              <a:t>Guido Barzaghi &amp; </a:t>
            </a:r>
          </a:p>
          <a:p>
            <a:r>
              <a:rPr lang="en-GB" sz="2800" dirty="0" err="1">
                <a:cs typeface="Arial"/>
              </a:rPr>
              <a:t>Kasit</a:t>
            </a:r>
            <a:r>
              <a:rPr lang="en-GB" sz="2800" dirty="0">
                <a:cs typeface="Arial"/>
              </a:rPr>
              <a:t> </a:t>
            </a:r>
            <a:r>
              <a:rPr lang="en-GB" sz="2800" dirty="0" err="1">
                <a:cs typeface="Arial"/>
              </a:rPr>
              <a:t>Chatsirisupachai</a:t>
            </a:r>
            <a:endParaRPr lang="en-GB" sz="2800" dirty="0">
              <a:cs typeface="Arial"/>
            </a:endParaRPr>
          </a:p>
          <a:p>
            <a:r>
              <a:rPr lang="en-GB" sz="2800" dirty="0">
                <a:cs typeface="Arial"/>
              </a:rPr>
              <a:t>Predoc course Krebs practical </a:t>
            </a:r>
          </a:p>
          <a:p>
            <a:r>
              <a:rPr lang="en-GB" sz="2800" dirty="0">
                <a:cs typeface="Arial"/>
              </a:rPr>
              <a:t>30.11.22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522B87-6FEC-AB43-9FD6-65583A7628D5}"/>
              </a:ext>
            </a:extLst>
          </p:cNvPr>
          <p:cNvCxnSpPr/>
          <p:nvPr/>
        </p:nvCxnSpPr>
        <p:spPr>
          <a:xfrm>
            <a:off x="0" y="3828277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6261B1-F5CE-BA4B-9355-2A4156193EC8}"/>
              </a:ext>
            </a:extLst>
          </p:cNvPr>
          <p:cNvGrpSpPr/>
          <p:nvPr/>
        </p:nvGrpSpPr>
        <p:grpSpPr>
          <a:xfrm>
            <a:off x="9651201" y="5702237"/>
            <a:ext cx="2198875" cy="1062946"/>
            <a:chOff x="5956300" y="6044195"/>
            <a:chExt cx="2235200" cy="10805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D98430-AAD5-8347-BE5F-6531D3109227}"/>
                </a:ext>
              </a:extLst>
            </p:cNvPr>
            <p:cNvSpPr/>
            <p:nvPr/>
          </p:nvSpPr>
          <p:spPr>
            <a:xfrm>
              <a:off x="5956300" y="6044195"/>
              <a:ext cx="2235200" cy="1080505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Picture 2" descr="EMBL_rgb_logo_20061.png"/>
            <p:cNvPicPr>
              <a:picLocks noChangeAspect="1"/>
            </p:cNvPicPr>
            <p:nvPr/>
          </p:nvPicPr>
          <p:blipFill>
            <a:blip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342" y="6174159"/>
              <a:ext cx="1998343" cy="851114"/>
            </a:xfrm>
            <a:prstGeom prst="rect">
              <a:avLst/>
            </a:prstGeom>
            <a:noFill/>
            <a:ln w="38100">
              <a:noFill/>
            </a:ln>
          </p:spPr>
        </p:pic>
      </p:grpSp>
      <p:pic>
        <p:nvPicPr>
          <p:cNvPr id="21" name="Picture 20" descr="EMBL_rgb_logo_20061.png">
            <a:extLst>
              <a:ext uri="{FF2B5EF4-FFF2-40B4-BE49-F238E27FC236}">
                <a16:creationId xmlns:a16="http://schemas.microsoft.com/office/drawing/2014/main" id="{6AF52834-C7D3-C64C-AA3F-838AC28693D9}"/>
              </a:ext>
            </a:extLst>
          </p:cNvPr>
          <p:cNvPicPr>
            <a:picLocks noChangeAspect="1"/>
          </p:cNvPicPr>
          <p:nvPr/>
        </p:nvPicPr>
        <p:blipFill rotWithShape="1"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5" t="-3996" r="-2678" b="-2703"/>
          <a:stretch/>
        </p:blipFill>
        <p:spPr>
          <a:xfrm>
            <a:off x="142803" y="3507318"/>
            <a:ext cx="631004" cy="641917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C842E3-A8F1-A445-A362-7D213C585FFE}"/>
              </a:ext>
            </a:extLst>
          </p:cNvPr>
          <p:cNvSpPr/>
          <p:nvPr/>
        </p:nvSpPr>
        <p:spPr>
          <a:xfrm>
            <a:off x="458305" y="1028265"/>
            <a:ext cx="4789556" cy="227552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0" i="0" dirty="0">
                <a:solidFill>
                  <a:schemeClr val="tx1"/>
                </a:solidFill>
                <a:effectLst/>
                <a:latin typeface="Slack-Lato"/>
              </a:rPr>
              <a:t>Single Molecule Footprinting (SMF)</a:t>
            </a:r>
          </a:p>
          <a:p>
            <a:r>
              <a:rPr lang="en-GB" sz="2800" b="0" i="0" dirty="0">
                <a:solidFill>
                  <a:schemeClr val="tx1"/>
                </a:solidFill>
                <a:effectLst/>
                <a:latin typeface="Slack-Lato"/>
              </a:rPr>
              <a:t>wet and dry lab insights</a:t>
            </a:r>
            <a:endParaRPr lang="en-GB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F7BBE7-7EE8-A086-C780-67038949C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97" y="913364"/>
            <a:ext cx="6726671" cy="38573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2886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B3FFCD3-E263-E79A-B575-E1DC1ED97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3"/>
          <a:stretch/>
        </p:blipFill>
        <p:spPr>
          <a:xfrm>
            <a:off x="5829892" y="1596919"/>
            <a:ext cx="6059688" cy="357187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DE8C021-F241-BE43-B2DC-F3582DF0B7DF}"/>
              </a:ext>
            </a:extLst>
          </p:cNvPr>
          <p:cNvGrpSpPr/>
          <p:nvPr/>
        </p:nvGrpSpPr>
        <p:grpSpPr>
          <a:xfrm>
            <a:off x="-183" y="-25335"/>
            <a:ext cx="12192000" cy="1054971"/>
            <a:chOff x="-183" y="-25335"/>
            <a:chExt cx="12192000" cy="10549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805FEB-D599-0340-A93A-E64EFC29ADFB}"/>
                </a:ext>
              </a:extLst>
            </p:cNvPr>
            <p:cNvSpPr/>
            <p:nvPr/>
          </p:nvSpPr>
          <p:spPr>
            <a:xfrm>
              <a:off x="-183" y="-25335"/>
              <a:ext cx="12192000" cy="7366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tx1"/>
                  </a:solidFill>
                  <a:latin typeface="Arial"/>
                  <a:cs typeface="Arial"/>
                </a:rPr>
                <a:t>The Bisulfite conversion for sequencing</a:t>
              </a:r>
              <a:endParaRPr lang="en-GB" sz="28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15" name="Picture 14" descr="EMBL_rgb_logo_20061.png">
              <a:extLst>
                <a:ext uri="{FF2B5EF4-FFF2-40B4-BE49-F238E27FC236}">
                  <a16:creationId xmlns:a16="http://schemas.microsoft.com/office/drawing/2014/main" id="{947D6897-BE34-3F45-84F0-1E4360534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05" t="-3996" r="-2678" b="-2703"/>
            <a:stretch/>
          </p:blipFill>
          <p:spPr>
            <a:xfrm>
              <a:off x="11168539" y="387719"/>
              <a:ext cx="631004" cy="641917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A438DE0-3E4E-5EE2-602A-916CE76F5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76" y="980797"/>
            <a:ext cx="5541540" cy="26113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A9D131-097D-1F8A-F70A-142ADA92F551}"/>
              </a:ext>
            </a:extLst>
          </p:cNvPr>
          <p:cNvSpPr txBox="1"/>
          <p:nvPr/>
        </p:nvSpPr>
        <p:spPr>
          <a:xfrm>
            <a:off x="9092281" y="5275953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Adapted from Felix Krueger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A42A8-2C7F-707E-DB2C-DDD19FE9F636}"/>
              </a:ext>
            </a:extLst>
          </p:cNvPr>
          <p:cNvSpPr/>
          <p:nvPr/>
        </p:nvSpPr>
        <p:spPr>
          <a:xfrm>
            <a:off x="7729651" y="1532203"/>
            <a:ext cx="271462" cy="382083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6A3E43-40C2-1B59-1CBA-4954FBBC16CF}"/>
              </a:ext>
            </a:extLst>
          </p:cNvPr>
          <p:cNvSpPr/>
          <p:nvPr/>
        </p:nvSpPr>
        <p:spPr>
          <a:xfrm>
            <a:off x="9266634" y="1523238"/>
            <a:ext cx="271462" cy="382083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FA7D7A-0CBC-48C6-9D56-17CA83F81E07}"/>
              </a:ext>
            </a:extLst>
          </p:cNvPr>
          <p:cNvSpPr/>
          <p:nvPr/>
        </p:nvSpPr>
        <p:spPr>
          <a:xfrm>
            <a:off x="10426042" y="1511194"/>
            <a:ext cx="271462" cy="382083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FBCC45-5D4A-8A2D-DEC7-16F1199AB80C}"/>
              </a:ext>
            </a:extLst>
          </p:cNvPr>
          <p:cNvGrpSpPr/>
          <p:nvPr/>
        </p:nvGrpSpPr>
        <p:grpSpPr>
          <a:xfrm>
            <a:off x="612860" y="5772385"/>
            <a:ext cx="11276720" cy="850907"/>
            <a:chOff x="-587030" y="5877328"/>
            <a:chExt cx="9466141" cy="850907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9F2C1A3-2034-8CE9-22BC-37B628CFE0DF}"/>
                </a:ext>
              </a:extLst>
            </p:cNvPr>
            <p:cNvSpPr/>
            <p:nvPr/>
          </p:nvSpPr>
          <p:spPr>
            <a:xfrm>
              <a:off x="321188" y="5877328"/>
              <a:ext cx="7649700" cy="8509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highlight>
                  <a:srgbClr val="C0C0C0"/>
                </a:highligh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E06401-7525-F347-CEE3-BB7A80EEB664}"/>
                </a:ext>
              </a:extLst>
            </p:cNvPr>
            <p:cNvSpPr txBox="1"/>
            <p:nvPr/>
          </p:nvSpPr>
          <p:spPr>
            <a:xfrm>
              <a:off x="-587030" y="5877328"/>
              <a:ext cx="94661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/>
                <a:t>Mostly used to detect endogenous </a:t>
              </a:r>
              <a:r>
                <a:rPr lang="en-GB" sz="2400" b="1" dirty="0"/>
                <a:t>CpG</a:t>
              </a:r>
              <a:r>
                <a:rPr lang="en-GB" sz="2400" dirty="0"/>
                <a:t> methylation,</a:t>
              </a:r>
            </a:p>
            <a:p>
              <a:pPr algn="ctr"/>
              <a:r>
                <a:rPr lang="en-GB" sz="2400" dirty="0"/>
                <a:t>we use it for </a:t>
              </a:r>
              <a:r>
                <a:rPr lang="en-GB" sz="2400" b="1" dirty="0"/>
                <a:t>GpC</a:t>
              </a:r>
              <a:r>
                <a:rPr lang="en-GB" sz="2400" dirty="0"/>
                <a:t> methylation deposited with a recombinant enzyme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1F8E39A-39A8-0D23-2248-7673F1C3A629}"/>
              </a:ext>
            </a:extLst>
          </p:cNvPr>
          <p:cNvSpPr txBox="1"/>
          <p:nvPr/>
        </p:nvSpPr>
        <p:spPr>
          <a:xfrm>
            <a:off x="3934666" y="4813211"/>
            <a:ext cx="1126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Reference</a:t>
            </a:r>
          </a:p>
          <a:p>
            <a:r>
              <a:rPr lang="en-GB" dirty="0"/>
              <a:t> genome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5C02A9-F8BD-2FBE-239E-9D36CE7DEA3E}"/>
              </a:ext>
            </a:extLst>
          </p:cNvPr>
          <p:cNvCxnSpPr>
            <a:cxnSpLocks/>
          </p:cNvCxnSpPr>
          <p:nvPr/>
        </p:nvCxnSpPr>
        <p:spPr>
          <a:xfrm flipV="1">
            <a:off x="4941946" y="4989448"/>
            <a:ext cx="719451" cy="157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2C7F408-D858-8E73-C70C-ABE185CAB10B}"/>
              </a:ext>
            </a:extLst>
          </p:cNvPr>
          <p:cNvCxnSpPr>
            <a:cxnSpLocks/>
          </p:cNvCxnSpPr>
          <p:nvPr/>
        </p:nvCxnSpPr>
        <p:spPr>
          <a:xfrm>
            <a:off x="5399314" y="4217806"/>
            <a:ext cx="858232" cy="1319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A8B77F-ADEE-77AF-BEBB-2F711D54B291}"/>
              </a:ext>
            </a:extLst>
          </p:cNvPr>
          <p:cNvSpPr txBox="1"/>
          <p:nvPr/>
        </p:nvSpPr>
        <p:spPr>
          <a:xfrm>
            <a:off x="4557114" y="3831443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Sequencing</a:t>
            </a:r>
          </a:p>
          <a:p>
            <a:r>
              <a:rPr lang="en-GB" dirty="0"/>
              <a:t>read</a:t>
            </a:r>
          </a:p>
        </p:txBody>
      </p:sp>
    </p:spTree>
    <p:extLst>
      <p:ext uri="{BB962C8B-B14F-4D97-AF65-F5344CB8AC3E}">
        <p14:creationId xmlns:p14="http://schemas.microsoft.com/office/powerpoint/2010/main" val="276665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 animBg="1"/>
      <p:bldP spid="18" grpId="0" animBg="1"/>
      <p:bldP spid="19" grpId="0" animBg="1"/>
      <p:bldP spid="26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CEA825A-3F35-D14C-A647-0B8A951CCEDF}"/>
              </a:ext>
            </a:extLst>
          </p:cNvPr>
          <p:cNvGrpSpPr/>
          <p:nvPr/>
        </p:nvGrpSpPr>
        <p:grpSpPr>
          <a:xfrm>
            <a:off x="902235" y="2706402"/>
            <a:ext cx="9685775" cy="953285"/>
            <a:chOff x="107504" y="2999200"/>
            <a:chExt cx="8071479" cy="794404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CD3D831-FBBE-B34C-9B4C-36547CA8C305}"/>
                </a:ext>
              </a:extLst>
            </p:cNvPr>
            <p:cNvSpPr/>
            <p:nvPr/>
          </p:nvSpPr>
          <p:spPr>
            <a:xfrm>
              <a:off x="107504" y="3073524"/>
              <a:ext cx="3246348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36820"/>
              <a:r>
                <a:rPr lang="en-US" sz="2160" b="1" dirty="0">
                  <a:solidFill>
                    <a:srgbClr val="000000"/>
                  </a:solidFill>
                  <a:latin typeface="Arial"/>
                </a:rPr>
                <a:t>Single Molecule </a:t>
              </a:r>
              <a:r>
                <a:rPr lang="en-US" sz="2160" dirty="0" err="1">
                  <a:solidFill>
                    <a:srgbClr val="000000"/>
                  </a:solidFill>
                  <a:latin typeface="Arial"/>
                </a:rPr>
                <a:t>Footprinting</a:t>
              </a:r>
              <a:r>
                <a:rPr lang="en-US" sz="2160" dirty="0">
                  <a:solidFill>
                    <a:srgbClr val="000000"/>
                  </a:solidFill>
                  <a:latin typeface="Arial"/>
                </a:rPr>
                <a:t> </a:t>
              </a:r>
              <a:endParaRPr lang="de-DE" sz="2040" dirty="0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2441E27-7270-6746-8C36-B503C04B3D68}"/>
                </a:ext>
              </a:extLst>
            </p:cNvPr>
            <p:cNvGrpSpPr/>
            <p:nvPr/>
          </p:nvGrpSpPr>
          <p:grpSpPr>
            <a:xfrm>
              <a:off x="4032125" y="3001516"/>
              <a:ext cx="1977476" cy="101773"/>
              <a:chOff x="4067944" y="3584099"/>
              <a:chExt cx="1977476" cy="101773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676EC73-BBEF-BA4E-A5B4-BE4059656F84}"/>
                  </a:ext>
                </a:extLst>
              </p:cNvPr>
              <p:cNvCxnSpPr/>
              <p:nvPr/>
            </p:nvCxnSpPr>
            <p:spPr>
              <a:xfrm>
                <a:off x="4067944" y="3634985"/>
                <a:ext cx="19774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83CEAA23-BEC5-AE42-B1C7-FA479D0A33A1}"/>
                  </a:ext>
                </a:extLst>
              </p:cNvPr>
              <p:cNvSpPr/>
              <p:nvPr/>
            </p:nvSpPr>
            <p:spPr>
              <a:xfrm>
                <a:off x="4114087" y="3584099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2EBB07CF-49BB-F04A-9F51-A1AC63C7A7FC}"/>
                  </a:ext>
                </a:extLst>
              </p:cNvPr>
              <p:cNvSpPr/>
              <p:nvPr/>
            </p:nvSpPr>
            <p:spPr>
              <a:xfrm>
                <a:off x="4261363" y="3584099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4380A10-1848-8240-BE86-6C7298A524C9}"/>
                  </a:ext>
                </a:extLst>
              </p:cNvPr>
              <p:cNvSpPr/>
              <p:nvPr/>
            </p:nvSpPr>
            <p:spPr>
              <a:xfrm>
                <a:off x="4614880" y="3584099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5F7A24DA-B197-FB40-B9AA-4D7D31609E44}"/>
                  </a:ext>
                </a:extLst>
              </p:cNvPr>
              <p:cNvSpPr/>
              <p:nvPr/>
            </p:nvSpPr>
            <p:spPr>
              <a:xfrm>
                <a:off x="4830904" y="3584099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76EBE4A0-8CDD-3F46-96D9-F80BA22A436E}"/>
                  </a:ext>
                </a:extLst>
              </p:cNvPr>
              <p:cNvSpPr/>
              <p:nvPr/>
            </p:nvSpPr>
            <p:spPr>
              <a:xfrm>
                <a:off x="5767008" y="3584099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0ED8CE0-062E-ED40-87AF-AEE8B5B264EF}"/>
                  </a:ext>
                </a:extLst>
              </p:cNvPr>
              <p:cNvSpPr/>
              <p:nvPr/>
            </p:nvSpPr>
            <p:spPr>
              <a:xfrm>
                <a:off x="5406968" y="3584099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A47CB757-F113-744F-B8D3-5F8793EAF0D8}"/>
                  </a:ext>
                </a:extLst>
              </p:cNvPr>
              <p:cNvSpPr/>
              <p:nvPr/>
            </p:nvSpPr>
            <p:spPr>
              <a:xfrm>
                <a:off x="5911024" y="3584099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5603A3-D71D-F24F-895E-7C54A256330B}"/>
                  </a:ext>
                </a:extLst>
              </p:cNvPr>
              <p:cNvSpPr/>
              <p:nvPr/>
            </p:nvSpPr>
            <p:spPr>
              <a:xfrm>
                <a:off x="5018446" y="3584099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F1CF391C-90A6-FD41-9B57-F9BB43459A2D}"/>
                  </a:ext>
                </a:extLst>
              </p:cNvPr>
              <p:cNvSpPr/>
              <p:nvPr/>
            </p:nvSpPr>
            <p:spPr>
              <a:xfrm>
                <a:off x="5208822" y="3584099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E0A94D5C-AA4A-5B4B-9973-6319858EA379}"/>
                  </a:ext>
                </a:extLst>
              </p:cNvPr>
              <p:cNvSpPr/>
              <p:nvPr/>
            </p:nvSpPr>
            <p:spPr>
              <a:xfrm>
                <a:off x="5582511" y="3584099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59929692-20B7-5946-BC7A-62ABDA971F40}"/>
                  </a:ext>
                </a:extLst>
              </p:cNvPr>
              <p:cNvSpPr/>
              <p:nvPr/>
            </p:nvSpPr>
            <p:spPr>
              <a:xfrm>
                <a:off x="4441383" y="3584099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F70CF32-40E2-224A-9846-0A97D63DCAB2}"/>
                </a:ext>
              </a:extLst>
            </p:cNvPr>
            <p:cNvGrpSpPr/>
            <p:nvPr/>
          </p:nvGrpSpPr>
          <p:grpSpPr>
            <a:xfrm>
              <a:off x="4032125" y="3231621"/>
              <a:ext cx="1977476" cy="101773"/>
              <a:chOff x="4067944" y="3584099"/>
              <a:chExt cx="1977476" cy="101773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77D1D2F-53D9-2D4E-9B98-F3DF943F535B}"/>
                  </a:ext>
                </a:extLst>
              </p:cNvPr>
              <p:cNvCxnSpPr/>
              <p:nvPr/>
            </p:nvCxnSpPr>
            <p:spPr>
              <a:xfrm>
                <a:off x="4067944" y="3634985"/>
                <a:ext cx="19774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45EB683-5E9B-B846-9169-DAE6A5DA4F12}"/>
                  </a:ext>
                </a:extLst>
              </p:cNvPr>
              <p:cNvSpPr/>
              <p:nvPr/>
            </p:nvSpPr>
            <p:spPr>
              <a:xfrm>
                <a:off x="4114087" y="3584099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4C3812C2-95E1-B64A-85AE-A8412534F908}"/>
                  </a:ext>
                </a:extLst>
              </p:cNvPr>
              <p:cNvSpPr/>
              <p:nvPr/>
            </p:nvSpPr>
            <p:spPr>
              <a:xfrm>
                <a:off x="4261363" y="3584099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ED02A994-24BA-054C-83DF-6EFB693A737A}"/>
                  </a:ext>
                </a:extLst>
              </p:cNvPr>
              <p:cNvSpPr/>
              <p:nvPr/>
            </p:nvSpPr>
            <p:spPr>
              <a:xfrm>
                <a:off x="4614880" y="3584099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96FB629E-E0A1-FC4B-8F4E-9D15D8C7A326}"/>
                  </a:ext>
                </a:extLst>
              </p:cNvPr>
              <p:cNvSpPr/>
              <p:nvPr/>
            </p:nvSpPr>
            <p:spPr>
              <a:xfrm>
                <a:off x="4830904" y="3584099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5FC19A7A-ADF3-F045-A541-70136066048C}"/>
                  </a:ext>
                </a:extLst>
              </p:cNvPr>
              <p:cNvSpPr/>
              <p:nvPr/>
            </p:nvSpPr>
            <p:spPr>
              <a:xfrm>
                <a:off x="5767008" y="3584099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F2BE2FDA-F6F3-554C-9787-DA773F2D0E94}"/>
                  </a:ext>
                </a:extLst>
              </p:cNvPr>
              <p:cNvSpPr/>
              <p:nvPr/>
            </p:nvSpPr>
            <p:spPr>
              <a:xfrm>
                <a:off x="5406968" y="3584099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AB1637FC-50C1-A44D-8682-F89B5D43AAA8}"/>
                  </a:ext>
                </a:extLst>
              </p:cNvPr>
              <p:cNvSpPr/>
              <p:nvPr/>
            </p:nvSpPr>
            <p:spPr>
              <a:xfrm>
                <a:off x="5911024" y="3584099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F05E4DDA-8CE7-104A-9E28-AAFD5A8E1A6F}"/>
                  </a:ext>
                </a:extLst>
              </p:cNvPr>
              <p:cNvSpPr/>
              <p:nvPr/>
            </p:nvSpPr>
            <p:spPr>
              <a:xfrm>
                <a:off x="5018446" y="3584099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FFBC6E97-59F9-854F-B2E5-01E90CFE08CB}"/>
                  </a:ext>
                </a:extLst>
              </p:cNvPr>
              <p:cNvSpPr/>
              <p:nvPr/>
            </p:nvSpPr>
            <p:spPr>
              <a:xfrm>
                <a:off x="5208822" y="3584099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1792EB29-4738-6F4D-B3E0-DC37FE6DFD8C}"/>
                  </a:ext>
                </a:extLst>
              </p:cNvPr>
              <p:cNvSpPr/>
              <p:nvPr/>
            </p:nvSpPr>
            <p:spPr>
              <a:xfrm>
                <a:off x="5582511" y="3584099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B8C05536-2989-E743-85A9-F86292DCFB75}"/>
                  </a:ext>
                </a:extLst>
              </p:cNvPr>
              <p:cNvSpPr/>
              <p:nvPr/>
            </p:nvSpPr>
            <p:spPr>
              <a:xfrm>
                <a:off x="4441383" y="3584099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810CC8EE-2AC4-074A-A262-4BC5E7CC814E}"/>
                </a:ext>
              </a:extLst>
            </p:cNvPr>
            <p:cNvGrpSpPr/>
            <p:nvPr/>
          </p:nvGrpSpPr>
          <p:grpSpPr>
            <a:xfrm>
              <a:off x="4032125" y="3461726"/>
              <a:ext cx="1977476" cy="101773"/>
              <a:chOff x="4067944" y="3584099"/>
              <a:chExt cx="1977476" cy="101773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42AEFF6F-CF3A-4140-9139-876DB3691096}"/>
                  </a:ext>
                </a:extLst>
              </p:cNvPr>
              <p:cNvCxnSpPr/>
              <p:nvPr/>
            </p:nvCxnSpPr>
            <p:spPr>
              <a:xfrm>
                <a:off x="4067944" y="3634985"/>
                <a:ext cx="19774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E3E1D41-C28C-6649-BF5F-5C7FB6D6DFE8}"/>
                  </a:ext>
                </a:extLst>
              </p:cNvPr>
              <p:cNvSpPr/>
              <p:nvPr/>
            </p:nvSpPr>
            <p:spPr>
              <a:xfrm>
                <a:off x="4114087" y="3584099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34F81E48-C6DA-A74D-B172-79C195C590BD}"/>
                  </a:ext>
                </a:extLst>
              </p:cNvPr>
              <p:cNvSpPr/>
              <p:nvPr/>
            </p:nvSpPr>
            <p:spPr>
              <a:xfrm>
                <a:off x="4261363" y="3584099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18FD3CA7-D0DD-8442-848C-3101350E0B41}"/>
                  </a:ext>
                </a:extLst>
              </p:cNvPr>
              <p:cNvSpPr/>
              <p:nvPr/>
            </p:nvSpPr>
            <p:spPr>
              <a:xfrm>
                <a:off x="4614880" y="3584099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2636252C-20B3-D541-B457-8C817CD9B1B7}"/>
                  </a:ext>
                </a:extLst>
              </p:cNvPr>
              <p:cNvSpPr/>
              <p:nvPr/>
            </p:nvSpPr>
            <p:spPr>
              <a:xfrm>
                <a:off x="4830904" y="3584099"/>
                <a:ext cx="101136" cy="101773"/>
              </a:xfrm>
              <a:prstGeom prst="ellipse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89180961-7AFE-E843-B4BD-0E7A425B6E1C}"/>
                  </a:ext>
                </a:extLst>
              </p:cNvPr>
              <p:cNvSpPr/>
              <p:nvPr/>
            </p:nvSpPr>
            <p:spPr>
              <a:xfrm>
                <a:off x="5767008" y="3584099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5FF774F-2FAC-6345-A2B5-47663C49678A}"/>
                  </a:ext>
                </a:extLst>
              </p:cNvPr>
              <p:cNvSpPr/>
              <p:nvPr/>
            </p:nvSpPr>
            <p:spPr>
              <a:xfrm>
                <a:off x="5406968" y="3584099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C4CC23A5-BAAD-2745-B3B5-EC54B0895961}"/>
                  </a:ext>
                </a:extLst>
              </p:cNvPr>
              <p:cNvSpPr/>
              <p:nvPr/>
            </p:nvSpPr>
            <p:spPr>
              <a:xfrm>
                <a:off x="5911024" y="3584099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D39354D7-8A54-B647-A82F-6B1C5B2D065B}"/>
                  </a:ext>
                </a:extLst>
              </p:cNvPr>
              <p:cNvSpPr/>
              <p:nvPr/>
            </p:nvSpPr>
            <p:spPr>
              <a:xfrm>
                <a:off x="5018446" y="3584099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3CA097DD-D0DD-5842-B60E-FD9830E2B8A8}"/>
                  </a:ext>
                </a:extLst>
              </p:cNvPr>
              <p:cNvSpPr/>
              <p:nvPr/>
            </p:nvSpPr>
            <p:spPr>
              <a:xfrm>
                <a:off x="5208822" y="3584099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7091A3BB-1AF7-E34D-8F75-3481AE7CC19B}"/>
                  </a:ext>
                </a:extLst>
              </p:cNvPr>
              <p:cNvSpPr/>
              <p:nvPr/>
            </p:nvSpPr>
            <p:spPr>
              <a:xfrm>
                <a:off x="5582511" y="3584099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12637D39-9A6B-7D42-A953-93E7E35580CE}"/>
                  </a:ext>
                </a:extLst>
              </p:cNvPr>
              <p:cNvSpPr/>
              <p:nvPr/>
            </p:nvSpPr>
            <p:spPr>
              <a:xfrm>
                <a:off x="4441383" y="3584099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296BAB7-0FCB-394F-A82C-9B43C8CDCC8A}"/>
                </a:ext>
              </a:extLst>
            </p:cNvPr>
            <p:cNvGrpSpPr/>
            <p:nvPr/>
          </p:nvGrpSpPr>
          <p:grpSpPr>
            <a:xfrm>
              <a:off x="4034684" y="3691831"/>
              <a:ext cx="1977476" cy="101773"/>
              <a:chOff x="4067944" y="3584099"/>
              <a:chExt cx="1977476" cy="101773"/>
            </a:xfrm>
          </p:grpSpPr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F9BFDF4-0C5C-D044-9B74-13C52A40AE9A}"/>
                  </a:ext>
                </a:extLst>
              </p:cNvPr>
              <p:cNvCxnSpPr/>
              <p:nvPr/>
            </p:nvCxnSpPr>
            <p:spPr>
              <a:xfrm>
                <a:off x="4067944" y="3634985"/>
                <a:ext cx="19774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4791771A-8953-D94C-A198-44DD9577251C}"/>
                  </a:ext>
                </a:extLst>
              </p:cNvPr>
              <p:cNvSpPr/>
              <p:nvPr/>
            </p:nvSpPr>
            <p:spPr>
              <a:xfrm>
                <a:off x="4114087" y="3584099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13D3E593-8915-DA45-B6E6-DEF0FF51CDD8}"/>
                  </a:ext>
                </a:extLst>
              </p:cNvPr>
              <p:cNvSpPr/>
              <p:nvPr/>
            </p:nvSpPr>
            <p:spPr>
              <a:xfrm>
                <a:off x="4261363" y="3584099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06BF0A1D-DE01-394D-80CC-BC62FD2C90E3}"/>
                  </a:ext>
                </a:extLst>
              </p:cNvPr>
              <p:cNvSpPr/>
              <p:nvPr/>
            </p:nvSpPr>
            <p:spPr>
              <a:xfrm>
                <a:off x="4614880" y="3584099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27E731BD-DDA6-2D49-938A-0C8877493019}"/>
                  </a:ext>
                </a:extLst>
              </p:cNvPr>
              <p:cNvSpPr/>
              <p:nvPr/>
            </p:nvSpPr>
            <p:spPr>
              <a:xfrm>
                <a:off x="4830904" y="3584099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BC201B1D-9E09-B347-93CA-614BFE0A8387}"/>
                  </a:ext>
                </a:extLst>
              </p:cNvPr>
              <p:cNvSpPr/>
              <p:nvPr/>
            </p:nvSpPr>
            <p:spPr>
              <a:xfrm>
                <a:off x="5767008" y="3584099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71E434E0-99ED-C64B-A0A7-A029D17CEE05}"/>
                  </a:ext>
                </a:extLst>
              </p:cNvPr>
              <p:cNvSpPr/>
              <p:nvPr/>
            </p:nvSpPr>
            <p:spPr>
              <a:xfrm>
                <a:off x="5406968" y="3584099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5EBA935F-FD1E-7D48-8A66-AB65EF89B426}"/>
                  </a:ext>
                </a:extLst>
              </p:cNvPr>
              <p:cNvSpPr/>
              <p:nvPr/>
            </p:nvSpPr>
            <p:spPr>
              <a:xfrm>
                <a:off x="5911024" y="3584099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6AD0C1C5-944C-6748-A827-447F7C9B6586}"/>
                  </a:ext>
                </a:extLst>
              </p:cNvPr>
              <p:cNvSpPr/>
              <p:nvPr/>
            </p:nvSpPr>
            <p:spPr>
              <a:xfrm>
                <a:off x="5018446" y="3584099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2BD0807F-D159-A04C-8ACD-1A7B68FB3D7B}"/>
                  </a:ext>
                </a:extLst>
              </p:cNvPr>
              <p:cNvSpPr/>
              <p:nvPr/>
            </p:nvSpPr>
            <p:spPr>
              <a:xfrm>
                <a:off x="5208822" y="3584099"/>
                <a:ext cx="101136" cy="101773"/>
              </a:xfrm>
              <a:prstGeom prst="ellipse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DB323EF3-2B38-5C43-A85D-07291D009956}"/>
                  </a:ext>
                </a:extLst>
              </p:cNvPr>
              <p:cNvSpPr/>
              <p:nvPr/>
            </p:nvSpPr>
            <p:spPr>
              <a:xfrm>
                <a:off x="5582511" y="3584099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C95DDAF9-87F9-B542-BDFA-C8C16B2EEC40}"/>
                  </a:ext>
                </a:extLst>
              </p:cNvPr>
              <p:cNvSpPr/>
              <p:nvPr/>
            </p:nvSpPr>
            <p:spPr>
              <a:xfrm>
                <a:off x="4441383" y="3584099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C6B3777-A75C-6646-964B-CFC294E894DB}"/>
                </a:ext>
              </a:extLst>
            </p:cNvPr>
            <p:cNvGrpSpPr/>
            <p:nvPr/>
          </p:nvGrpSpPr>
          <p:grpSpPr>
            <a:xfrm>
              <a:off x="6686694" y="2999200"/>
              <a:ext cx="1485706" cy="101773"/>
              <a:chOff x="6686694" y="3719280"/>
              <a:chExt cx="1485706" cy="101773"/>
            </a:xfrm>
          </p:grpSpPr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C36BDCDB-DD64-8946-9625-006D43C1267B}"/>
                  </a:ext>
                </a:extLst>
              </p:cNvPr>
              <p:cNvCxnSpPr/>
              <p:nvPr/>
            </p:nvCxnSpPr>
            <p:spPr>
              <a:xfrm>
                <a:off x="6686694" y="3770166"/>
                <a:ext cx="148570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68B93F58-EA45-EE44-9F99-3173CED21414}"/>
                  </a:ext>
                </a:extLst>
              </p:cNvPr>
              <p:cNvSpPr/>
              <p:nvPr/>
            </p:nvSpPr>
            <p:spPr>
              <a:xfrm>
                <a:off x="6789988" y="3719280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F6FA7DBD-E2ED-0346-977B-4860854F8B4F}"/>
                  </a:ext>
                </a:extLst>
              </p:cNvPr>
              <p:cNvSpPr/>
              <p:nvPr/>
            </p:nvSpPr>
            <p:spPr>
              <a:xfrm>
                <a:off x="6937264" y="3719280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2D150919-C59B-8F4A-8629-164D272048C1}"/>
                  </a:ext>
                </a:extLst>
              </p:cNvPr>
              <p:cNvSpPr/>
              <p:nvPr/>
            </p:nvSpPr>
            <p:spPr>
              <a:xfrm>
                <a:off x="7279176" y="3719280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7D934B21-4821-EA43-AB2F-989CEC47CF5E}"/>
                  </a:ext>
                </a:extLst>
              </p:cNvPr>
              <p:cNvSpPr/>
              <p:nvPr/>
            </p:nvSpPr>
            <p:spPr>
              <a:xfrm>
                <a:off x="7855240" y="3719280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0ED5E97A-EB0E-3C45-B607-A78B8FFF7DF1}"/>
                  </a:ext>
                </a:extLst>
              </p:cNvPr>
              <p:cNvSpPr/>
              <p:nvPr/>
            </p:nvSpPr>
            <p:spPr>
              <a:xfrm>
                <a:off x="7452320" y="3719280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B73812FD-B454-4743-A7B8-AA3800C90226}"/>
                  </a:ext>
                </a:extLst>
              </p:cNvPr>
              <p:cNvSpPr/>
              <p:nvPr/>
            </p:nvSpPr>
            <p:spPr>
              <a:xfrm>
                <a:off x="7668344" y="3719280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D24346FE-DE49-B041-A885-73E472208779}"/>
                  </a:ext>
                </a:extLst>
              </p:cNvPr>
              <p:cNvSpPr/>
              <p:nvPr/>
            </p:nvSpPr>
            <p:spPr>
              <a:xfrm>
                <a:off x="7117284" y="3719280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5F76F712-D75C-9B4F-8AD0-3C18B484F4DE}"/>
                </a:ext>
              </a:extLst>
            </p:cNvPr>
            <p:cNvGrpSpPr/>
            <p:nvPr/>
          </p:nvGrpSpPr>
          <p:grpSpPr>
            <a:xfrm>
              <a:off x="6693277" y="3217264"/>
              <a:ext cx="1485706" cy="101773"/>
              <a:chOff x="6686694" y="3719280"/>
              <a:chExt cx="1485706" cy="101773"/>
            </a:xfrm>
          </p:grpSpPr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482DBA33-BBF1-3942-9837-48E845DE0FAE}"/>
                  </a:ext>
                </a:extLst>
              </p:cNvPr>
              <p:cNvCxnSpPr/>
              <p:nvPr/>
            </p:nvCxnSpPr>
            <p:spPr>
              <a:xfrm>
                <a:off x="6686694" y="3770166"/>
                <a:ext cx="148570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D0AE0E0E-F578-1E4A-8A2F-D81BE2966784}"/>
                  </a:ext>
                </a:extLst>
              </p:cNvPr>
              <p:cNvSpPr/>
              <p:nvPr/>
            </p:nvSpPr>
            <p:spPr>
              <a:xfrm>
                <a:off x="6789988" y="3719280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D34C2201-5194-8443-8609-0804546ED1F2}"/>
                  </a:ext>
                </a:extLst>
              </p:cNvPr>
              <p:cNvSpPr/>
              <p:nvPr/>
            </p:nvSpPr>
            <p:spPr>
              <a:xfrm>
                <a:off x="6937264" y="3719280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2D70B94B-E6AF-114A-881A-6FC6BD1E6F4A}"/>
                  </a:ext>
                </a:extLst>
              </p:cNvPr>
              <p:cNvSpPr/>
              <p:nvPr/>
            </p:nvSpPr>
            <p:spPr>
              <a:xfrm>
                <a:off x="7279176" y="3719280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CBADE8CE-2022-874B-B14C-44C1172FAEAB}"/>
                  </a:ext>
                </a:extLst>
              </p:cNvPr>
              <p:cNvSpPr/>
              <p:nvPr/>
            </p:nvSpPr>
            <p:spPr>
              <a:xfrm>
                <a:off x="7855240" y="3719280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02445D46-059D-4143-B7CC-5880316C6C52}"/>
                  </a:ext>
                </a:extLst>
              </p:cNvPr>
              <p:cNvSpPr/>
              <p:nvPr/>
            </p:nvSpPr>
            <p:spPr>
              <a:xfrm>
                <a:off x="7452320" y="3719280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0F1ECBC1-0454-9847-A5D4-B14E0D4A4E04}"/>
                  </a:ext>
                </a:extLst>
              </p:cNvPr>
              <p:cNvSpPr/>
              <p:nvPr/>
            </p:nvSpPr>
            <p:spPr>
              <a:xfrm>
                <a:off x="7668344" y="3719280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66BEC0BB-3860-164C-A414-EBED579B23AB}"/>
                  </a:ext>
                </a:extLst>
              </p:cNvPr>
              <p:cNvSpPr/>
              <p:nvPr/>
            </p:nvSpPr>
            <p:spPr>
              <a:xfrm>
                <a:off x="7117284" y="3719280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4424948A-0C23-9E4E-9DF5-0C8F5957F21A}"/>
                </a:ext>
              </a:extLst>
            </p:cNvPr>
            <p:cNvGrpSpPr/>
            <p:nvPr/>
          </p:nvGrpSpPr>
          <p:grpSpPr>
            <a:xfrm>
              <a:off x="6692153" y="3453997"/>
              <a:ext cx="1485706" cy="101773"/>
              <a:chOff x="6686694" y="3719280"/>
              <a:chExt cx="1485706" cy="101773"/>
            </a:xfrm>
          </p:grpSpPr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8E2D8BCF-C808-2545-9A65-954A2B3083F0}"/>
                  </a:ext>
                </a:extLst>
              </p:cNvPr>
              <p:cNvCxnSpPr/>
              <p:nvPr/>
            </p:nvCxnSpPr>
            <p:spPr>
              <a:xfrm>
                <a:off x="6686694" y="3770166"/>
                <a:ext cx="148570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73196F91-680C-E14F-A19D-6D52C1271D52}"/>
                  </a:ext>
                </a:extLst>
              </p:cNvPr>
              <p:cNvSpPr/>
              <p:nvPr/>
            </p:nvSpPr>
            <p:spPr>
              <a:xfrm>
                <a:off x="6789988" y="3719280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E93C98C1-C9CF-E048-853C-688542E0CF71}"/>
                  </a:ext>
                </a:extLst>
              </p:cNvPr>
              <p:cNvSpPr/>
              <p:nvPr/>
            </p:nvSpPr>
            <p:spPr>
              <a:xfrm>
                <a:off x="6937264" y="3719280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F8E601ED-8D85-1848-AA71-5414EDC44FB7}"/>
                  </a:ext>
                </a:extLst>
              </p:cNvPr>
              <p:cNvSpPr/>
              <p:nvPr/>
            </p:nvSpPr>
            <p:spPr>
              <a:xfrm>
                <a:off x="7279176" y="3719280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991A5A71-70F4-A841-A079-48CD42018803}"/>
                  </a:ext>
                </a:extLst>
              </p:cNvPr>
              <p:cNvSpPr/>
              <p:nvPr/>
            </p:nvSpPr>
            <p:spPr>
              <a:xfrm>
                <a:off x="7855240" y="3719280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37FD9037-9730-8445-9320-1263952B2853}"/>
                  </a:ext>
                </a:extLst>
              </p:cNvPr>
              <p:cNvSpPr/>
              <p:nvPr/>
            </p:nvSpPr>
            <p:spPr>
              <a:xfrm>
                <a:off x="7452320" y="3719280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2CBDC633-E2D7-DF47-8426-EFC2CD4ECC5C}"/>
                  </a:ext>
                </a:extLst>
              </p:cNvPr>
              <p:cNvSpPr/>
              <p:nvPr/>
            </p:nvSpPr>
            <p:spPr>
              <a:xfrm>
                <a:off x="7668344" y="3719280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D1AF08C3-9A6F-0045-9720-73DC6F03439C}"/>
                  </a:ext>
                </a:extLst>
              </p:cNvPr>
              <p:cNvSpPr/>
              <p:nvPr/>
            </p:nvSpPr>
            <p:spPr>
              <a:xfrm>
                <a:off x="7117284" y="3719280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3DF76C30-88D9-AB49-B411-0A46530F1C7E}"/>
                </a:ext>
              </a:extLst>
            </p:cNvPr>
            <p:cNvGrpSpPr/>
            <p:nvPr/>
          </p:nvGrpSpPr>
          <p:grpSpPr>
            <a:xfrm>
              <a:off x="6686694" y="3682465"/>
              <a:ext cx="1485706" cy="101773"/>
              <a:chOff x="6686694" y="3719280"/>
              <a:chExt cx="1485706" cy="101773"/>
            </a:xfrm>
          </p:grpSpPr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8C5E316E-91E1-1548-841C-785AAC8E7251}"/>
                  </a:ext>
                </a:extLst>
              </p:cNvPr>
              <p:cNvCxnSpPr/>
              <p:nvPr/>
            </p:nvCxnSpPr>
            <p:spPr>
              <a:xfrm>
                <a:off x="6686694" y="3770166"/>
                <a:ext cx="148570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EEAE34E6-C6EA-0741-BCC7-141BACA8D2D1}"/>
                  </a:ext>
                </a:extLst>
              </p:cNvPr>
              <p:cNvSpPr/>
              <p:nvPr/>
            </p:nvSpPr>
            <p:spPr>
              <a:xfrm>
                <a:off x="6789988" y="3719280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6A97767C-64C9-6A42-BFEC-61E6AADE1011}"/>
                  </a:ext>
                </a:extLst>
              </p:cNvPr>
              <p:cNvSpPr/>
              <p:nvPr/>
            </p:nvSpPr>
            <p:spPr>
              <a:xfrm>
                <a:off x="6937264" y="3719280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A2EE053A-AC74-034C-985E-8B3B6D0FF8BA}"/>
                  </a:ext>
                </a:extLst>
              </p:cNvPr>
              <p:cNvSpPr/>
              <p:nvPr/>
            </p:nvSpPr>
            <p:spPr>
              <a:xfrm>
                <a:off x="7279176" y="3719280"/>
                <a:ext cx="101136" cy="101773"/>
              </a:xfrm>
              <a:prstGeom prst="ellipse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4E4A809F-970E-E844-BB08-D920F30B249F}"/>
                  </a:ext>
                </a:extLst>
              </p:cNvPr>
              <p:cNvSpPr/>
              <p:nvPr/>
            </p:nvSpPr>
            <p:spPr>
              <a:xfrm>
                <a:off x="7855240" y="3719280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5075AA9E-A300-5D4E-B634-C979E723B1B7}"/>
                  </a:ext>
                </a:extLst>
              </p:cNvPr>
              <p:cNvSpPr/>
              <p:nvPr/>
            </p:nvSpPr>
            <p:spPr>
              <a:xfrm>
                <a:off x="7452320" y="3719280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4536B23B-2BC9-EF42-B27B-BED71FB987C2}"/>
                  </a:ext>
                </a:extLst>
              </p:cNvPr>
              <p:cNvSpPr/>
              <p:nvPr/>
            </p:nvSpPr>
            <p:spPr>
              <a:xfrm>
                <a:off x="7668344" y="3719280"/>
                <a:ext cx="101136" cy="10177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2A33A426-4A58-0240-BB60-F805E9547E5A}"/>
                  </a:ext>
                </a:extLst>
              </p:cNvPr>
              <p:cNvSpPr/>
              <p:nvPr/>
            </p:nvSpPr>
            <p:spPr>
              <a:xfrm>
                <a:off x="7117284" y="3719280"/>
                <a:ext cx="101136" cy="101773"/>
              </a:xfrm>
              <a:prstGeom prst="ellipse">
                <a:avLst/>
              </a:prstGeom>
              <a:solidFill>
                <a:srgbClr val="000000"/>
              </a:solidFill>
              <a:ln w="19050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1316736">
                  <a:defRPr/>
                </a:pPr>
                <a:endParaRPr lang="en-GB" sz="2592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C0F07F-D5D2-1D4C-AC2B-A58343565E79}"/>
              </a:ext>
            </a:extLst>
          </p:cNvPr>
          <p:cNvGrpSpPr/>
          <p:nvPr/>
        </p:nvGrpSpPr>
        <p:grpSpPr>
          <a:xfrm>
            <a:off x="5396799" y="1237439"/>
            <a:ext cx="5010492" cy="565476"/>
            <a:chOff x="3852974" y="3022795"/>
            <a:chExt cx="4175410" cy="471230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1EA835F-EE3D-7A41-99D1-F1B2798A2D42}"/>
                </a:ext>
              </a:extLst>
            </p:cNvPr>
            <p:cNvCxnSpPr/>
            <p:nvPr/>
          </p:nvCxnSpPr>
          <p:spPr>
            <a:xfrm>
              <a:off x="3852974" y="3433564"/>
              <a:ext cx="417541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E16104C-6DE6-834F-9A54-A07BF61A760B}"/>
                </a:ext>
              </a:extLst>
            </p:cNvPr>
            <p:cNvCxnSpPr/>
            <p:nvPr/>
          </p:nvCxnSpPr>
          <p:spPr>
            <a:xfrm>
              <a:off x="7521196" y="3034397"/>
              <a:ext cx="0" cy="39916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4592EA0-E2E8-F14F-828A-AE26573DFD85}"/>
                </a:ext>
              </a:extLst>
            </p:cNvPr>
            <p:cNvCxnSpPr/>
            <p:nvPr/>
          </p:nvCxnSpPr>
          <p:spPr>
            <a:xfrm>
              <a:off x="7524328" y="3039718"/>
              <a:ext cx="40394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B87E728-9AD4-2645-BB99-9674D35262C4}"/>
                </a:ext>
              </a:extLst>
            </p:cNvPr>
            <p:cNvSpPr/>
            <p:nvPr/>
          </p:nvSpPr>
          <p:spPr>
            <a:xfrm>
              <a:off x="4549069" y="3343153"/>
              <a:ext cx="1036622" cy="1427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6820"/>
              <a:endParaRPr lang="en-GB" sz="204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C850BDD-4E94-AF42-A438-91C64ED7559A}"/>
                </a:ext>
              </a:extLst>
            </p:cNvPr>
            <p:cNvSpPr/>
            <p:nvPr/>
          </p:nvSpPr>
          <p:spPr>
            <a:xfrm>
              <a:off x="4823493" y="3349557"/>
              <a:ext cx="66717" cy="12806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6820"/>
              <a:endParaRPr lang="fr-FR" sz="144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64F2C6C-C975-8D41-B6E9-AE4C99E2DB02}"/>
                </a:ext>
              </a:extLst>
            </p:cNvPr>
            <p:cNvSpPr/>
            <p:nvPr/>
          </p:nvSpPr>
          <p:spPr>
            <a:xfrm>
              <a:off x="5198680" y="3349557"/>
              <a:ext cx="66717" cy="1280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6820"/>
              <a:endParaRPr lang="fr-FR" sz="144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7BFC423-1849-7044-B19D-5A056E86F17E}"/>
                </a:ext>
              </a:extLst>
            </p:cNvPr>
            <p:cNvSpPr/>
            <p:nvPr/>
          </p:nvSpPr>
          <p:spPr>
            <a:xfrm>
              <a:off x="4744526" y="3022827"/>
              <a:ext cx="205319" cy="342998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6820"/>
              <a:endParaRPr lang="en-GB" sz="204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52D60289-C638-5B49-A704-277785C78D90}"/>
                </a:ext>
              </a:extLst>
            </p:cNvPr>
            <p:cNvGrpSpPr/>
            <p:nvPr/>
          </p:nvGrpSpPr>
          <p:grpSpPr>
            <a:xfrm>
              <a:off x="4033530" y="3115426"/>
              <a:ext cx="388040" cy="318138"/>
              <a:chOff x="1331640" y="2713485"/>
              <a:chExt cx="432050" cy="413255"/>
            </a:xfrm>
          </p:grpSpPr>
          <p:sp>
            <p:nvSpPr>
              <p:cNvPr id="156" name="Can 155">
                <a:extLst>
                  <a:ext uri="{FF2B5EF4-FFF2-40B4-BE49-F238E27FC236}">
                    <a16:creationId xmlns:a16="http://schemas.microsoft.com/office/drawing/2014/main" id="{C6D357AD-150B-8942-B1E5-820181F8128E}"/>
                  </a:ext>
                </a:extLst>
              </p:cNvPr>
              <p:cNvSpPr/>
              <p:nvPr/>
            </p:nvSpPr>
            <p:spPr>
              <a:xfrm rot="5400000" flipV="1">
                <a:off x="1344213" y="2700913"/>
                <a:ext cx="406904" cy="432050"/>
              </a:xfrm>
              <a:prstGeom prst="can">
                <a:avLst>
                  <a:gd name="adj" fmla="val 52789"/>
                </a:avLst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17170" indent="-217170" algn="ctr" defTabSz="1036820"/>
                <a:endParaRPr lang="en-GB" sz="1920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57" name="Curved Connector 156">
                <a:extLst>
                  <a:ext uri="{FF2B5EF4-FFF2-40B4-BE49-F238E27FC236}">
                    <a16:creationId xmlns:a16="http://schemas.microsoft.com/office/drawing/2014/main" id="{DFD5F4A7-65FF-7845-9D4E-D6989223E32C}"/>
                  </a:ext>
                </a:extLst>
              </p:cNvPr>
              <p:cNvCxnSpPr/>
              <p:nvPr/>
            </p:nvCxnSpPr>
            <p:spPr>
              <a:xfrm rot="16200000" flipH="1">
                <a:off x="1409870" y="2916938"/>
                <a:ext cx="406904" cy="12700"/>
              </a:xfrm>
              <a:prstGeom prst="curvedConnector5">
                <a:avLst>
                  <a:gd name="adj1" fmla="val -1192"/>
                  <a:gd name="adj2" fmla="val 873677"/>
                  <a:gd name="adj3" fmla="val 103180"/>
                </a:avLst>
              </a:prstGeom>
              <a:ln w="28575" cmpd="sng">
                <a:solidFill>
                  <a:srgbClr val="00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Curved Connector 157">
                <a:extLst>
                  <a:ext uri="{FF2B5EF4-FFF2-40B4-BE49-F238E27FC236}">
                    <a16:creationId xmlns:a16="http://schemas.microsoft.com/office/drawing/2014/main" id="{16788C84-09F7-FD43-9199-CA90B8F2B03B}"/>
                  </a:ext>
                </a:extLst>
              </p:cNvPr>
              <p:cNvCxnSpPr/>
              <p:nvPr/>
            </p:nvCxnSpPr>
            <p:spPr>
              <a:xfrm rot="16200000" flipH="1">
                <a:off x="1278554" y="2910587"/>
                <a:ext cx="406904" cy="12700"/>
              </a:xfrm>
              <a:prstGeom prst="curvedConnector5">
                <a:avLst>
                  <a:gd name="adj1" fmla="val -1192"/>
                  <a:gd name="adj2" fmla="val 873677"/>
                  <a:gd name="adj3" fmla="val 103180"/>
                </a:avLst>
              </a:prstGeom>
              <a:ln w="28575" cmpd="sng">
                <a:solidFill>
                  <a:srgbClr val="00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8D216EAC-EBFB-DA41-A6E9-4FACC2B7A71D}"/>
                </a:ext>
              </a:extLst>
            </p:cNvPr>
            <p:cNvGrpSpPr/>
            <p:nvPr/>
          </p:nvGrpSpPr>
          <p:grpSpPr>
            <a:xfrm>
              <a:off x="5696558" y="3115426"/>
              <a:ext cx="388042" cy="318138"/>
              <a:chOff x="1331640" y="2713485"/>
              <a:chExt cx="432050" cy="413255"/>
            </a:xfrm>
          </p:grpSpPr>
          <p:sp>
            <p:nvSpPr>
              <p:cNvPr id="153" name="Can 152">
                <a:extLst>
                  <a:ext uri="{FF2B5EF4-FFF2-40B4-BE49-F238E27FC236}">
                    <a16:creationId xmlns:a16="http://schemas.microsoft.com/office/drawing/2014/main" id="{8B0BB72F-36B4-F645-9C93-CD9629B0AF02}"/>
                  </a:ext>
                </a:extLst>
              </p:cNvPr>
              <p:cNvSpPr/>
              <p:nvPr/>
            </p:nvSpPr>
            <p:spPr>
              <a:xfrm rot="5400000" flipV="1">
                <a:off x="1344213" y="2700913"/>
                <a:ext cx="406904" cy="432050"/>
              </a:xfrm>
              <a:prstGeom prst="can">
                <a:avLst>
                  <a:gd name="adj" fmla="val 52789"/>
                </a:avLst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17170" indent="-217170" algn="ctr" defTabSz="1036820"/>
                <a:endParaRPr lang="en-GB" sz="1920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54" name="Curved Connector 153">
                <a:extLst>
                  <a:ext uri="{FF2B5EF4-FFF2-40B4-BE49-F238E27FC236}">
                    <a16:creationId xmlns:a16="http://schemas.microsoft.com/office/drawing/2014/main" id="{963B5D67-C2D9-3641-842D-99871D816463}"/>
                  </a:ext>
                </a:extLst>
              </p:cNvPr>
              <p:cNvCxnSpPr/>
              <p:nvPr/>
            </p:nvCxnSpPr>
            <p:spPr>
              <a:xfrm rot="16200000" flipH="1">
                <a:off x="1409870" y="2916938"/>
                <a:ext cx="406904" cy="12700"/>
              </a:xfrm>
              <a:prstGeom prst="curvedConnector5">
                <a:avLst>
                  <a:gd name="adj1" fmla="val -1192"/>
                  <a:gd name="adj2" fmla="val 873677"/>
                  <a:gd name="adj3" fmla="val 103180"/>
                </a:avLst>
              </a:prstGeom>
              <a:ln w="28575" cmpd="sng">
                <a:solidFill>
                  <a:srgbClr val="00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Curved Connector 154">
                <a:extLst>
                  <a:ext uri="{FF2B5EF4-FFF2-40B4-BE49-F238E27FC236}">
                    <a16:creationId xmlns:a16="http://schemas.microsoft.com/office/drawing/2014/main" id="{BEFB8108-FFBE-E947-99F7-A3B1D58A24FB}"/>
                  </a:ext>
                </a:extLst>
              </p:cNvPr>
              <p:cNvCxnSpPr/>
              <p:nvPr/>
            </p:nvCxnSpPr>
            <p:spPr>
              <a:xfrm rot="16200000" flipH="1">
                <a:off x="1278554" y="2910587"/>
                <a:ext cx="406904" cy="12700"/>
              </a:xfrm>
              <a:prstGeom prst="curvedConnector5">
                <a:avLst>
                  <a:gd name="adj1" fmla="val -1192"/>
                  <a:gd name="adj2" fmla="val 873677"/>
                  <a:gd name="adj3" fmla="val 103180"/>
                </a:avLst>
              </a:prstGeom>
              <a:ln w="28575" cmpd="sng">
                <a:solidFill>
                  <a:srgbClr val="00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12B66DA6-1D69-7D46-BD1D-3561EB6333A5}"/>
                </a:ext>
              </a:extLst>
            </p:cNvPr>
            <p:cNvSpPr/>
            <p:nvPr/>
          </p:nvSpPr>
          <p:spPr>
            <a:xfrm>
              <a:off x="5128827" y="3022827"/>
              <a:ext cx="205319" cy="342997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6820"/>
              <a:endParaRPr lang="en-GB" sz="204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E860E46-0462-0446-9978-8DFF5F5E7AB0}"/>
                </a:ext>
              </a:extLst>
            </p:cNvPr>
            <p:cNvGrpSpPr/>
            <p:nvPr/>
          </p:nvGrpSpPr>
          <p:grpSpPr>
            <a:xfrm>
              <a:off x="6804248" y="3354294"/>
              <a:ext cx="895542" cy="139731"/>
              <a:chOff x="5590223" y="3345477"/>
              <a:chExt cx="895542" cy="14504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C20F3C6-84BB-F64A-9535-1408E71AD2B7}"/>
                  </a:ext>
                </a:extLst>
              </p:cNvPr>
              <p:cNvSpPr/>
              <p:nvPr/>
            </p:nvSpPr>
            <p:spPr>
              <a:xfrm>
                <a:off x="5590223" y="3345477"/>
                <a:ext cx="895542" cy="14504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36820"/>
                <a:endParaRPr lang="en-GB" sz="204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70ED0847-A9B7-CC47-9BFD-EB809328E806}"/>
                  </a:ext>
                </a:extLst>
              </p:cNvPr>
              <p:cNvSpPr/>
              <p:nvPr/>
            </p:nvSpPr>
            <p:spPr>
              <a:xfrm>
                <a:off x="6042477" y="3355480"/>
                <a:ext cx="89624" cy="128933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36820"/>
                <a:endParaRPr lang="fr-FR" sz="1728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F0C36419-3641-4E48-93C4-28A7F66690FC}"/>
                </a:ext>
              </a:extLst>
            </p:cNvPr>
            <p:cNvGrpSpPr/>
            <p:nvPr/>
          </p:nvGrpSpPr>
          <p:grpSpPr>
            <a:xfrm>
              <a:off x="6694807" y="3115667"/>
              <a:ext cx="388042" cy="318138"/>
              <a:chOff x="1331640" y="2713485"/>
              <a:chExt cx="432050" cy="413255"/>
            </a:xfrm>
          </p:grpSpPr>
          <p:sp>
            <p:nvSpPr>
              <p:cNvPr id="382" name="Can 381">
                <a:extLst>
                  <a:ext uri="{FF2B5EF4-FFF2-40B4-BE49-F238E27FC236}">
                    <a16:creationId xmlns:a16="http://schemas.microsoft.com/office/drawing/2014/main" id="{D878D566-2086-4749-AC92-A4F9D34A99AA}"/>
                  </a:ext>
                </a:extLst>
              </p:cNvPr>
              <p:cNvSpPr/>
              <p:nvPr/>
            </p:nvSpPr>
            <p:spPr>
              <a:xfrm rot="5400000" flipV="1">
                <a:off x="1344213" y="2700913"/>
                <a:ext cx="406904" cy="432050"/>
              </a:xfrm>
              <a:prstGeom prst="can">
                <a:avLst>
                  <a:gd name="adj" fmla="val 52789"/>
                </a:avLst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17170" indent="-217170" algn="ctr" defTabSz="1036820"/>
                <a:endParaRPr lang="en-GB" sz="1920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383" name="Curved Connector 382">
                <a:extLst>
                  <a:ext uri="{FF2B5EF4-FFF2-40B4-BE49-F238E27FC236}">
                    <a16:creationId xmlns:a16="http://schemas.microsoft.com/office/drawing/2014/main" id="{5034E069-DE07-924B-90A5-A572217189D5}"/>
                  </a:ext>
                </a:extLst>
              </p:cNvPr>
              <p:cNvCxnSpPr/>
              <p:nvPr/>
            </p:nvCxnSpPr>
            <p:spPr>
              <a:xfrm rot="16200000" flipH="1">
                <a:off x="1409870" y="2916938"/>
                <a:ext cx="406904" cy="12700"/>
              </a:xfrm>
              <a:prstGeom prst="curvedConnector5">
                <a:avLst>
                  <a:gd name="adj1" fmla="val -1192"/>
                  <a:gd name="adj2" fmla="val 873677"/>
                  <a:gd name="adj3" fmla="val 103180"/>
                </a:avLst>
              </a:prstGeom>
              <a:ln w="28575" cmpd="sng">
                <a:solidFill>
                  <a:srgbClr val="00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Curved Connector 383">
                <a:extLst>
                  <a:ext uri="{FF2B5EF4-FFF2-40B4-BE49-F238E27FC236}">
                    <a16:creationId xmlns:a16="http://schemas.microsoft.com/office/drawing/2014/main" id="{7CBDEED4-C4D7-904A-894E-094FA52B96A8}"/>
                  </a:ext>
                </a:extLst>
              </p:cNvPr>
              <p:cNvCxnSpPr/>
              <p:nvPr/>
            </p:nvCxnSpPr>
            <p:spPr>
              <a:xfrm rot="16200000" flipH="1">
                <a:off x="1278554" y="2910587"/>
                <a:ext cx="406904" cy="12700"/>
              </a:xfrm>
              <a:prstGeom prst="curvedConnector5">
                <a:avLst>
                  <a:gd name="adj1" fmla="val -1192"/>
                  <a:gd name="adj2" fmla="val 873677"/>
                  <a:gd name="adj3" fmla="val 103180"/>
                </a:avLst>
              </a:prstGeom>
              <a:ln w="28575" cmpd="sng">
                <a:solidFill>
                  <a:srgbClr val="00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F8421AE4-8936-154E-9D5F-112D7C7CA46F}"/>
                </a:ext>
              </a:extLst>
            </p:cNvPr>
            <p:cNvGrpSpPr/>
            <p:nvPr/>
          </p:nvGrpSpPr>
          <p:grpSpPr>
            <a:xfrm>
              <a:off x="7614749" y="3115426"/>
              <a:ext cx="388042" cy="318138"/>
              <a:chOff x="1331640" y="2713485"/>
              <a:chExt cx="432050" cy="413255"/>
            </a:xfrm>
          </p:grpSpPr>
          <p:sp>
            <p:nvSpPr>
              <p:cNvPr id="386" name="Can 385">
                <a:extLst>
                  <a:ext uri="{FF2B5EF4-FFF2-40B4-BE49-F238E27FC236}">
                    <a16:creationId xmlns:a16="http://schemas.microsoft.com/office/drawing/2014/main" id="{377F3A2E-3483-9940-A970-BD5256EA1110}"/>
                  </a:ext>
                </a:extLst>
              </p:cNvPr>
              <p:cNvSpPr/>
              <p:nvPr/>
            </p:nvSpPr>
            <p:spPr>
              <a:xfrm rot="5400000" flipV="1">
                <a:off x="1344213" y="2700913"/>
                <a:ext cx="406904" cy="432050"/>
              </a:xfrm>
              <a:prstGeom prst="can">
                <a:avLst>
                  <a:gd name="adj" fmla="val 52789"/>
                </a:avLst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17170" indent="-217170" algn="ctr" defTabSz="1036820"/>
                <a:endParaRPr lang="en-GB" sz="1920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387" name="Curved Connector 386">
                <a:extLst>
                  <a:ext uri="{FF2B5EF4-FFF2-40B4-BE49-F238E27FC236}">
                    <a16:creationId xmlns:a16="http://schemas.microsoft.com/office/drawing/2014/main" id="{476E452E-4BE4-DD42-BE71-11F4E0D30A50}"/>
                  </a:ext>
                </a:extLst>
              </p:cNvPr>
              <p:cNvCxnSpPr/>
              <p:nvPr/>
            </p:nvCxnSpPr>
            <p:spPr>
              <a:xfrm rot="16200000" flipH="1">
                <a:off x="1409870" y="2916938"/>
                <a:ext cx="406904" cy="12700"/>
              </a:xfrm>
              <a:prstGeom prst="curvedConnector5">
                <a:avLst>
                  <a:gd name="adj1" fmla="val -1192"/>
                  <a:gd name="adj2" fmla="val 873677"/>
                  <a:gd name="adj3" fmla="val 103180"/>
                </a:avLst>
              </a:prstGeom>
              <a:ln w="28575" cmpd="sng">
                <a:solidFill>
                  <a:srgbClr val="00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Curved Connector 387">
                <a:extLst>
                  <a:ext uri="{FF2B5EF4-FFF2-40B4-BE49-F238E27FC236}">
                    <a16:creationId xmlns:a16="http://schemas.microsoft.com/office/drawing/2014/main" id="{2DF65FE5-6087-F642-93B5-C935D21FD7CF}"/>
                  </a:ext>
                </a:extLst>
              </p:cNvPr>
              <p:cNvCxnSpPr/>
              <p:nvPr/>
            </p:nvCxnSpPr>
            <p:spPr>
              <a:xfrm rot="16200000" flipH="1">
                <a:off x="1278554" y="2910587"/>
                <a:ext cx="406904" cy="12700"/>
              </a:xfrm>
              <a:prstGeom prst="curvedConnector5">
                <a:avLst>
                  <a:gd name="adj1" fmla="val -1192"/>
                  <a:gd name="adj2" fmla="val 873677"/>
                  <a:gd name="adj3" fmla="val 103180"/>
                </a:avLst>
              </a:prstGeom>
              <a:ln w="28575" cmpd="sng">
                <a:solidFill>
                  <a:srgbClr val="00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0F6D0FC3-4013-1744-AFDD-B9DA1B15FDD8}"/>
                </a:ext>
              </a:extLst>
            </p:cNvPr>
            <p:cNvSpPr/>
            <p:nvPr/>
          </p:nvSpPr>
          <p:spPr>
            <a:xfrm>
              <a:off x="7197973" y="3022795"/>
              <a:ext cx="219949" cy="36744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6820"/>
              <a:endParaRPr lang="en-GB" sz="2592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A2A2B5-F77B-8F4B-9089-0C9E2DDB0696}"/>
              </a:ext>
            </a:extLst>
          </p:cNvPr>
          <p:cNvGrpSpPr/>
          <p:nvPr/>
        </p:nvGrpSpPr>
        <p:grpSpPr>
          <a:xfrm>
            <a:off x="5917275" y="1928715"/>
            <a:ext cx="2243366" cy="738187"/>
            <a:chOff x="5428799" y="2147319"/>
            <a:chExt cx="1869472" cy="615156"/>
          </a:xfrm>
        </p:grpSpPr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195870B-7738-E342-8674-8B1EE9EE9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6136" y="2147319"/>
              <a:ext cx="0" cy="291991"/>
            </a:xfrm>
            <a:prstGeom prst="straightConnector1">
              <a:avLst/>
            </a:prstGeom>
            <a:ln w="38100" cmpd="sng">
              <a:solidFill>
                <a:srgbClr val="0000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45840926-39A0-CC48-936E-696FE4E4B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184" y="2147319"/>
              <a:ext cx="0" cy="291991"/>
            </a:xfrm>
            <a:prstGeom prst="straightConnector1">
              <a:avLst/>
            </a:prstGeom>
            <a:ln w="38100" cmpd="sng">
              <a:solidFill>
                <a:srgbClr val="0000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CEF3EA8D-B188-854E-A37C-EB98093A5F05}"/>
                </a:ext>
              </a:extLst>
            </p:cNvPr>
            <p:cNvGrpSpPr/>
            <p:nvPr/>
          </p:nvGrpSpPr>
          <p:grpSpPr>
            <a:xfrm>
              <a:off x="5940152" y="2147319"/>
              <a:ext cx="140412" cy="261097"/>
              <a:chOff x="5207512" y="1639900"/>
              <a:chExt cx="141172" cy="262510"/>
            </a:xfrm>
          </p:grpSpPr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8BC2FF60-3148-2745-8300-C605AAECFE63}"/>
                  </a:ext>
                </a:extLst>
              </p:cNvPr>
              <p:cNvCxnSpPr/>
              <p:nvPr/>
            </p:nvCxnSpPr>
            <p:spPr>
              <a:xfrm flipH="1">
                <a:off x="5277480" y="1639900"/>
                <a:ext cx="1" cy="26251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9D7C8575-921A-0B4B-ABA8-68AE976086A4}"/>
                  </a:ext>
                </a:extLst>
              </p:cNvPr>
              <p:cNvCxnSpPr/>
              <p:nvPr/>
            </p:nvCxnSpPr>
            <p:spPr>
              <a:xfrm rot="5400000">
                <a:off x="5278098" y="1569314"/>
                <a:ext cx="0" cy="14117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09F54AF1-57CC-5340-A022-F4156A0C4B28}"/>
                </a:ext>
              </a:extLst>
            </p:cNvPr>
            <p:cNvGrpSpPr/>
            <p:nvPr/>
          </p:nvGrpSpPr>
          <p:grpSpPr>
            <a:xfrm>
              <a:off x="5428799" y="2147319"/>
              <a:ext cx="140412" cy="261097"/>
              <a:chOff x="5362476" y="1639900"/>
              <a:chExt cx="141172" cy="262510"/>
            </a:xfrm>
          </p:grpSpPr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44B42D7E-1F04-4441-913D-D0DA98A95872}"/>
                  </a:ext>
                </a:extLst>
              </p:cNvPr>
              <p:cNvCxnSpPr/>
              <p:nvPr/>
            </p:nvCxnSpPr>
            <p:spPr>
              <a:xfrm flipH="1">
                <a:off x="5432444" y="1639900"/>
                <a:ext cx="1" cy="26251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BAEBC493-DD9E-2340-9201-942EABA1020E}"/>
                  </a:ext>
                </a:extLst>
              </p:cNvPr>
              <p:cNvCxnSpPr/>
              <p:nvPr/>
            </p:nvCxnSpPr>
            <p:spPr>
              <a:xfrm rot="5400000">
                <a:off x="5433062" y="1569314"/>
                <a:ext cx="0" cy="14117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5AD8E263-97EA-4E47-8311-3EF89268E500}"/>
                </a:ext>
              </a:extLst>
            </p:cNvPr>
            <p:cNvGrpSpPr/>
            <p:nvPr/>
          </p:nvGrpSpPr>
          <p:grpSpPr>
            <a:xfrm>
              <a:off x="6949132" y="2147319"/>
              <a:ext cx="140412" cy="261097"/>
              <a:chOff x="5362476" y="1639900"/>
              <a:chExt cx="141172" cy="262510"/>
            </a:xfrm>
          </p:grpSpPr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A6AE7D42-BD19-624C-A8F9-EE88D6ADAE18}"/>
                  </a:ext>
                </a:extLst>
              </p:cNvPr>
              <p:cNvCxnSpPr/>
              <p:nvPr/>
            </p:nvCxnSpPr>
            <p:spPr>
              <a:xfrm flipH="1">
                <a:off x="5432444" y="1639900"/>
                <a:ext cx="1" cy="26251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B8BA8CAA-5114-DD46-9539-3F3481A6E3ED}"/>
                  </a:ext>
                </a:extLst>
              </p:cNvPr>
              <p:cNvCxnSpPr/>
              <p:nvPr/>
            </p:nvCxnSpPr>
            <p:spPr>
              <a:xfrm rot="5400000">
                <a:off x="5433062" y="1569314"/>
                <a:ext cx="0" cy="14117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E391920A-9630-C447-8719-0EF9EE879507}"/>
                </a:ext>
              </a:extLst>
            </p:cNvPr>
            <p:cNvGrpSpPr/>
            <p:nvPr/>
          </p:nvGrpSpPr>
          <p:grpSpPr>
            <a:xfrm>
              <a:off x="7157859" y="2147319"/>
              <a:ext cx="140412" cy="261097"/>
              <a:chOff x="5362476" y="1639900"/>
              <a:chExt cx="141172" cy="262510"/>
            </a:xfrm>
          </p:grpSpPr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44C90BD6-5B24-C84A-B9AB-179A0A8859B0}"/>
                  </a:ext>
                </a:extLst>
              </p:cNvPr>
              <p:cNvCxnSpPr/>
              <p:nvPr/>
            </p:nvCxnSpPr>
            <p:spPr>
              <a:xfrm flipH="1">
                <a:off x="5432444" y="1639900"/>
                <a:ext cx="1" cy="26251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FFA1C4CA-4E26-DB41-AA83-EA34C3781945}"/>
                  </a:ext>
                </a:extLst>
              </p:cNvPr>
              <p:cNvCxnSpPr/>
              <p:nvPr/>
            </p:nvCxnSpPr>
            <p:spPr>
              <a:xfrm rot="5400000">
                <a:off x="5433062" y="1569314"/>
                <a:ext cx="0" cy="14117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3C59FC6E-5A24-FA4F-AF53-1D70C433EC67}"/>
                </a:ext>
              </a:extLst>
            </p:cNvPr>
            <p:cNvSpPr txBox="1"/>
            <p:nvPr/>
          </p:nvSpPr>
          <p:spPr>
            <a:xfrm>
              <a:off x="5498071" y="2439310"/>
              <a:ext cx="1492840" cy="3231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 defTabSz="1036820">
                <a:buClr>
                  <a:srgbClr val="008A9B"/>
                </a:buClr>
                <a:buSzPct val="90000"/>
              </a:pPr>
              <a:r>
                <a:rPr lang="en-GB" sz="1920" b="1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accessible</a:t>
              </a:r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E05722B6-8ECC-9E4F-A6AD-EACE4760F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0232" y="2147319"/>
              <a:ext cx="0" cy="291991"/>
            </a:xfrm>
            <a:prstGeom prst="straightConnector1">
              <a:avLst/>
            </a:prstGeom>
            <a:ln w="38100" cmpd="sng">
              <a:solidFill>
                <a:srgbClr val="0000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6D4519A1-8EE2-EF42-8D38-163C9F6DAE45}"/>
                </a:ext>
              </a:extLst>
            </p:cNvPr>
            <p:cNvGrpSpPr/>
            <p:nvPr/>
          </p:nvGrpSpPr>
          <p:grpSpPr>
            <a:xfrm>
              <a:off x="6375804" y="2147319"/>
              <a:ext cx="140412" cy="261097"/>
              <a:chOff x="5207512" y="1639900"/>
              <a:chExt cx="141172" cy="262510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7865F3CD-B660-384E-B416-40ECE5CCD736}"/>
                  </a:ext>
                </a:extLst>
              </p:cNvPr>
              <p:cNvCxnSpPr/>
              <p:nvPr/>
            </p:nvCxnSpPr>
            <p:spPr>
              <a:xfrm flipH="1">
                <a:off x="5277480" y="1639900"/>
                <a:ext cx="1" cy="262510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B5F1AFB9-71F9-9E4F-85B8-1A4D9CA17437}"/>
                  </a:ext>
                </a:extLst>
              </p:cNvPr>
              <p:cNvCxnSpPr/>
              <p:nvPr/>
            </p:nvCxnSpPr>
            <p:spPr>
              <a:xfrm rot="5400000">
                <a:off x="5278098" y="1569314"/>
                <a:ext cx="0" cy="14117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A53214B2-0E03-344D-98CC-222D101B1764}"/>
              </a:ext>
            </a:extLst>
          </p:cNvPr>
          <p:cNvGrpSpPr/>
          <p:nvPr/>
        </p:nvGrpSpPr>
        <p:grpSpPr>
          <a:xfrm>
            <a:off x="4358619" y="1842304"/>
            <a:ext cx="1089814" cy="699183"/>
            <a:chOff x="1833590" y="2312276"/>
            <a:chExt cx="1152128" cy="648072"/>
          </a:xfrm>
        </p:grpSpPr>
        <p:sp>
          <p:nvSpPr>
            <p:cNvPr id="251" name="Hexagon 250">
              <a:extLst>
                <a:ext uri="{FF2B5EF4-FFF2-40B4-BE49-F238E27FC236}">
                  <a16:creationId xmlns:a16="http://schemas.microsoft.com/office/drawing/2014/main" id="{D5A175FC-06BE-A54D-A076-E7EBE7538F95}"/>
                </a:ext>
              </a:extLst>
            </p:cNvPr>
            <p:cNvSpPr/>
            <p:nvPr/>
          </p:nvSpPr>
          <p:spPr>
            <a:xfrm>
              <a:off x="1833590" y="2312276"/>
              <a:ext cx="1152128" cy="648072"/>
            </a:xfrm>
            <a:prstGeom prst="hexagon">
              <a:avLst/>
            </a:prstGeom>
            <a:solidFill>
              <a:srgbClr val="00009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6820"/>
              <a:endParaRPr lang="en-US" sz="2592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84ADF3F0-E85F-B541-AF1E-A09F2A0960AA}"/>
                </a:ext>
              </a:extLst>
            </p:cNvPr>
            <p:cNvSpPr/>
            <p:nvPr/>
          </p:nvSpPr>
          <p:spPr>
            <a:xfrm>
              <a:off x="1858269" y="2405162"/>
              <a:ext cx="1091701" cy="4963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316736">
                <a:buClr>
                  <a:srgbClr val="008A9B"/>
                </a:buClr>
                <a:buSzPct val="90000"/>
                <a:defRPr/>
              </a:pPr>
              <a:r>
                <a:rPr lang="en-GB" sz="1440" i="1" kern="0" dirty="0">
                  <a:solidFill>
                    <a:srgbClr val="FFFFFF"/>
                  </a:solidFill>
                  <a:latin typeface="Calibri"/>
                  <a:cs typeface="Calibri"/>
                </a:rPr>
                <a:t>Methyl-</a:t>
              </a:r>
            </a:p>
            <a:p>
              <a:pPr algn="ctr" defTabSz="1316736">
                <a:buClr>
                  <a:srgbClr val="008A9B"/>
                </a:buClr>
                <a:buSzPct val="90000"/>
                <a:defRPr/>
              </a:pPr>
              <a:r>
                <a:rPr lang="en-GB" sz="1440" i="1" kern="0" dirty="0" err="1">
                  <a:solidFill>
                    <a:srgbClr val="FFFFFF"/>
                  </a:solidFill>
                  <a:latin typeface="Calibri"/>
                  <a:cs typeface="Calibri"/>
                </a:rPr>
                <a:t>transferase</a:t>
              </a:r>
              <a:endParaRPr lang="en-GB" sz="1440" i="1" kern="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AB26395B-BC55-0742-AB60-225F34354DA7}"/>
              </a:ext>
            </a:extLst>
          </p:cNvPr>
          <p:cNvCxnSpPr>
            <a:cxnSpLocks/>
          </p:cNvCxnSpPr>
          <p:nvPr/>
        </p:nvCxnSpPr>
        <p:spPr>
          <a:xfrm flipV="1">
            <a:off x="9314385" y="1928716"/>
            <a:ext cx="0" cy="350389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0D2C35F6-05B5-9F4B-80DD-8C583F4B7BCD}"/>
              </a:ext>
            </a:extLst>
          </p:cNvPr>
          <p:cNvCxnSpPr>
            <a:cxnSpLocks/>
          </p:cNvCxnSpPr>
          <p:nvPr/>
        </p:nvCxnSpPr>
        <p:spPr>
          <a:xfrm flipV="1">
            <a:off x="9832842" y="1928716"/>
            <a:ext cx="0" cy="350389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78AB76A7-0210-124A-B838-FF53123E6632}"/>
              </a:ext>
            </a:extLst>
          </p:cNvPr>
          <p:cNvGrpSpPr/>
          <p:nvPr/>
        </p:nvGrpSpPr>
        <p:grpSpPr>
          <a:xfrm>
            <a:off x="9487204" y="1928716"/>
            <a:ext cx="168494" cy="313316"/>
            <a:chOff x="5207512" y="1639900"/>
            <a:chExt cx="141172" cy="262510"/>
          </a:xfrm>
        </p:grpSpPr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DB60FE3D-2092-BA4E-840D-7B1BD936861C}"/>
                </a:ext>
              </a:extLst>
            </p:cNvPr>
            <p:cNvCxnSpPr/>
            <p:nvPr/>
          </p:nvCxnSpPr>
          <p:spPr>
            <a:xfrm flipH="1">
              <a:off x="5277480" y="1639900"/>
              <a:ext cx="1" cy="26251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206BCF8-1C50-DA47-A6EB-820A55DE941F}"/>
                </a:ext>
              </a:extLst>
            </p:cNvPr>
            <p:cNvCxnSpPr/>
            <p:nvPr/>
          </p:nvCxnSpPr>
          <p:spPr>
            <a:xfrm rot="5400000">
              <a:off x="5278098" y="1569314"/>
              <a:ext cx="0" cy="141172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C3B5489E-BBE0-514D-BF5F-E06D54614488}"/>
              </a:ext>
            </a:extLst>
          </p:cNvPr>
          <p:cNvGrpSpPr/>
          <p:nvPr/>
        </p:nvGrpSpPr>
        <p:grpSpPr>
          <a:xfrm>
            <a:off x="8938328" y="1928716"/>
            <a:ext cx="168494" cy="313316"/>
            <a:chOff x="5362476" y="1639900"/>
            <a:chExt cx="141172" cy="262510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040DB23-AE90-8E4A-9453-3F3F88D30CD0}"/>
                </a:ext>
              </a:extLst>
            </p:cNvPr>
            <p:cNvCxnSpPr/>
            <p:nvPr/>
          </p:nvCxnSpPr>
          <p:spPr>
            <a:xfrm flipH="1">
              <a:off x="5432444" y="1639900"/>
              <a:ext cx="1" cy="26251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2E4FF0B-1743-594B-8B47-44B94CE58307}"/>
                </a:ext>
              </a:extLst>
            </p:cNvPr>
            <p:cNvCxnSpPr/>
            <p:nvPr/>
          </p:nvCxnSpPr>
          <p:spPr>
            <a:xfrm rot="5400000">
              <a:off x="5433062" y="1569314"/>
              <a:ext cx="0" cy="141172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C00F4074-3CC1-F54E-ABF8-A750182E4EC6}"/>
              </a:ext>
            </a:extLst>
          </p:cNvPr>
          <p:cNvGrpSpPr/>
          <p:nvPr/>
        </p:nvGrpSpPr>
        <p:grpSpPr>
          <a:xfrm>
            <a:off x="10009987" y="1928716"/>
            <a:ext cx="168494" cy="313316"/>
            <a:chOff x="5207512" y="1639900"/>
            <a:chExt cx="141172" cy="262510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2CF71EBA-CBCA-6444-8263-88AA5C38EA11}"/>
                </a:ext>
              </a:extLst>
            </p:cNvPr>
            <p:cNvCxnSpPr/>
            <p:nvPr/>
          </p:nvCxnSpPr>
          <p:spPr>
            <a:xfrm flipH="1">
              <a:off x="5277480" y="1639900"/>
              <a:ext cx="1" cy="26251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6FBC9EF4-DE37-D34D-8E13-168B3D2D900F}"/>
                </a:ext>
              </a:extLst>
            </p:cNvPr>
            <p:cNvCxnSpPr/>
            <p:nvPr/>
          </p:nvCxnSpPr>
          <p:spPr>
            <a:xfrm rot="5400000">
              <a:off x="5278098" y="1569314"/>
              <a:ext cx="0" cy="141172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F980F04-7D1A-4345-800D-05809E9C340E}"/>
              </a:ext>
            </a:extLst>
          </p:cNvPr>
          <p:cNvGrpSpPr/>
          <p:nvPr/>
        </p:nvGrpSpPr>
        <p:grpSpPr>
          <a:xfrm>
            <a:off x="-183" y="-25335"/>
            <a:ext cx="12192000" cy="1054971"/>
            <a:chOff x="-183" y="-25335"/>
            <a:chExt cx="12192000" cy="1054971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AAFD696-613F-EF40-999B-78F81BFC7E46}"/>
                </a:ext>
              </a:extLst>
            </p:cNvPr>
            <p:cNvSpPr/>
            <p:nvPr/>
          </p:nvSpPr>
          <p:spPr>
            <a:xfrm>
              <a:off x="-183" y="-25335"/>
              <a:ext cx="12192000" cy="7366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r>
                <a:rPr lang="en-US" sz="2800" dirty="0">
                  <a:solidFill>
                    <a:schemeClr val="tx1"/>
                  </a:solidFill>
                  <a:latin typeface="Arial"/>
                  <a:cs typeface="Arial"/>
                </a:rPr>
                <a:t>	Principles of Single Molecule Footprinting (SMF)</a:t>
              </a:r>
              <a:endParaRPr lang="en-GB" sz="28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endParaRPr lang="en-GB" sz="28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179" name="Picture 178" descr="EMBL_rgb_logo_20061.png">
              <a:extLst>
                <a:ext uri="{FF2B5EF4-FFF2-40B4-BE49-F238E27FC236}">
                  <a16:creationId xmlns:a16="http://schemas.microsoft.com/office/drawing/2014/main" id="{7C27BB9A-0643-8A49-ACB3-29951AFDF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05" t="-3996" r="-2678" b="-2703"/>
            <a:stretch/>
          </p:blipFill>
          <p:spPr>
            <a:xfrm>
              <a:off x="11168539" y="387719"/>
              <a:ext cx="631004" cy="641917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</p:pic>
      </p:grp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96D0055-B17D-CC40-BCE2-4A7787223462}"/>
              </a:ext>
            </a:extLst>
          </p:cNvPr>
          <p:cNvSpPr/>
          <p:nvPr/>
        </p:nvSpPr>
        <p:spPr>
          <a:xfrm>
            <a:off x="9107489" y="4056908"/>
            <a:ext cx="31691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36820"/>
            <a:r>
              <a:rPr lang="de-DE" sz="1200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Krebs AR, </a:t>
            </a:r>
            <a:r>
              <a:rPr lang="de-DE" sz="1200" b="1" i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et al. </a:t>
            </a:r>
            <a:r>
              <a:rPr lang="de-DE" sz="1200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Mol </a:t>
            </a:r>
            <a:r>
              <a:rPr lang="de-DE" sz="1200" b="1" dirty="0" err="1">
                <a:solidFill>
                  <a:srgbClr val="A0AFAE">
                    <a:lumMod val="75000"/>
                  </a:srgbClr>
                </a:solidFill>
                <a:latin typeface="Arial"/>
              </a:rPr>
              <a:t>Cell</a:t>
            </a:r>
            <a:r>
              <a:rPr lang="de-DE" sz="1200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 2017</a:t>
            </a:r>
          </a:p>
          <a:p>
            <a:pPr defTabSz="1036820"/>
            <a:endParaRPr lang="de-DE" sz="1200" b="1" dirty="0">
              <a:solidFill>
                <a:srgbClr val="A0AFAE">
                  <a:lumMod val="75000"/>
                </a:srgbClr>
              </a:solidFill>
              <a:latin typeface="Arial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FF0221E-4428-D740-B461-687F9A07D292}"/>
              </a:ext>
            </a:extLst>
          </p:cNvPr>
          <p:cNvGrpSpPr/>
          <p:nvPr/>
        </p:nvGrpSpPr>
        <p:grpSpPr>
          <a:xfrm>
            <a:off x="942913" y="4756517"/>
            <a:ext cx="9922163" cy="1439691"/>
            <a:chOff x="141402" y="3577579"/>
            <a:chExt cx="8268470" cy="1199742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F208997-4D75-5240-B376-580BBD192D11}"/>
                </a:ext>
              </a:extLst>
            </p:cNvPr>
            <p:cNvSpPr/>
            <p:nvPr/>
          </p:nvSpPr>
          <p:spPr>
            <a:xfrm>
              <a:off x="141402" y="3793604"/>
              <a:ext cx="2672367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036820"/>
              <a:r>
                <a:rPr lang="en-US" sz="2160" b="1" dirty="0">
                  <a:solidFill>
                    <a:srgbClr val="000000"/>
                  </a:solidFill>
                  <a:latin typeface="Arial"/>
                </a:rPr>
                <a:t>single cell </a:t>
              </a:r>
            </a:p>
            <a:p>
              <a:pPr defTabSz="1036820"/>
              <a:r>
                <a:rPr lang="en-US" sz="2160" dirty="0">
                  <a:solidFill>
                    <a:srgbClr val="000000"/>
                  </a:solidFill>
                  <a:latin typeface="Arial"/>
                </a:rPr>
                <a:t>(ATAC, </a:t>
              </a:r>
              <a:r>
                <a:rPr lang="en-US" sz="2160" dirty="0" err="1">
                  <a:solidFill>
                    <a:srgbClr val="000000"/>
                  </a:solidFill>
                  <a:latin typeface="Arial"/>
                </a:rPr>
                <a:t>DNAse</a:t>
              </a:r>
              <a:r>
                <a:rPr lang="en-US" sz="2160" dirty="0">
                  <a:solidFill>
                    <a:srgbClr val="000000"/>
                  </a:solidFill>
                  <a:latin typeface="Arial"/>
                </a:rPr>
                <a:t>, </a:t>
              </a:r>
              <a:r>
                <a:rPr lang="en-US" sz="2160" dirty="0" err="1">
                  <a:solidFill>
                    <a:srgbClr val="000000"/>
                  </a:solidFill>
                  <a:latin typeface="Arial"/>
                </a:rPr>
                <a:t>NOMe</a:t>
              </a:r>
              <a:r>
                <a:rPr lang="en-US" sz="2160" dirty="0">
                  <a:solidFill>
                    <a:srgbClr val="000000"/>
                  </a:solidFill>
                  <a:latin typeface="Arial"/>
                </a:rPr>
                <a:t>)  </a:t>
              </a:r>
              <a:endParaRPr lang="de-DE" sz="2040" dirty="0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F4B12211-35AA-C74C-91F9-0F1F8EF626AB}"/>
                </a:ext>
              </a:extLst>
            </p:cNvPr>
            <p:cNvGrpSpPr/>
            <p:nvPr/>
          </p:nvGrpSpPr>
          <p:grpSpPr>
            <a:xfrm>
              <a:off x="3746871" y="3577579"/>
              <a:ext cx="4663001" cy="1199742"/>
              <a:chOff x="3746871" y="3577579"/>
              <a:chExt cx="4663001" cy="1199742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0E8F1638-4F5D-4A4B-8A77-B43F48F1ADBC}"/>
                  </a:ext>
                </a:extLst>
              </p:cNvPr>
              <p:cNvGrpSpPr/>
              <p:nvPr/>
            </p:nvGrpSpPr>
            <p:grpSpPr>
              <a:xfrm>
                <a:off x="3746871" y="3577579"/>
                <a:ext cx="4663001" cy="1199742"/>
                <a:chOff x="3372492" y="1820193"/>
                <a:chExt cx="4099910" cy="1054865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D0BF3149-4150-8A47-A2B7-AC6F110ED7A9}"/>
                    </a:ext>
                  </a:extLst>
                </p:cNvPr>
                <p:cNvSpPr/>
                <p:nvPr/>
              </p:nvSpPr>
              <p:spPr>
                <a:xfrm>
                  <a:off x="3815385" y="1829837"/>
                  <a:ext cx="3657017" cy="263173"/>
                </a:xfrm>
                <a:prstGeom prst="rect">
                  <a:avLst/>
                </a:prstGeom>
                <a:solidFill>
                  <a:srgbClr val="FFC000">
                    <a:alpha val="3607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17170" indent="-217170" algn="ctr" defTabSz="1036820"/>
                  <a:endParaRPr lang="de-DE" sz="1920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4B9E4B64-09E6-3B43-9016-7AFFAB03EBAD}"/>
                    </a:ext>
                  </a:extLst>
                </p:cNvPr>
                <p:cNvSpPr txBox="1"/>
                <p:nvPr/>
              </p:nvSpPr>
              <p:spPr>
                <a:xfrm>
                  <a:off x="3372492" y="1820193"/>
                  <a:ext cx="452427" cy="2300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1036820">
                    <a:buClr>
                      <a:srgbClr val="008A9B"/>
                    </a:buClr>
                    <a:buSzPct val="90000"/>
                  </a:pPr>
                  <a:r>
                    <a:rPr lang="de-DE" sz="1440" dirty="0" err="1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rPr>
                    <a:t>cell</a:t>
                  </a:r>
                  <a:r>
                    <a:rPr lang="de-DE" sz="1440" dirty="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rPr>
                    <a:t> 1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757AE812-C16E-7040-9062-F420236DDB62}"/>
                    </a:ext>
                  </a:extLst>
                </p:cNvPr>
                <p:cNvSpPr txBox="1"/>
                <p:nvPr/>
              </p:nvSpPr>
              <p:spPr>
                <a:xfrm>
                  <a:off x="3372492" y="2083366"/>
                  <a:ext cx="452427" cy="2300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1036820">
                    <a:buClr>
                      <a:srgbClr val="008A9B"/>
                    </a:buClr>
                    <a:buSzPct val="90000"/>
                  </a:pPr>
                  <a:r>
                    <a:rPr lang="de-DE" sz="1440" dirty="0" err="1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rPr>
                    <a:t>cell</a:t>
                  </a:r>
                  <a:r>
                    <a:rPr lang="de-DE" sz="1440" dirty="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rPr>
                    <a:t> 2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98A569D-3D64-DD4A-A00C-D696A0D448F9}"/>
                    </a:ext>
                  </a:extLst>
                </p:cNvPr>
                <p:cNvSpPr txBox="1"/>
                <p:nvPr/>
              </p:nvSpPr>
              <p:spPr>
                <a:xfrm>
                  <a:off x="3372492" y="2346539"/>
                  <a:ext cx="452427" cy="2300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1036820">
                    <a:buClr>
                      <a:srgbClr val="008A9B"/>
                    </a:buClr>
                    <a:buSzPct val="90000"/>
                  </a:pPr>
                  <a:r>
                    <a:rPr lang="de-DE" sz="1440" dirty="0" err="1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rPr>
                    <a:t>cell</a:t>
                  </a:r>
                  <a:r>
                    <a:rPr lang="de-DE" sz="1440" dirty="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rPr>
                    <a:t> 3</a:t>
                  </a: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3EBCD73-F6F6-044F-B69A-298503C52419}"/>
                    </a:ext>
                  </a:extLst>
                </p:cNvPr>
                <p:cNvSpPr txBox="1"/>
                <p:nvPr/>
              </p:nvSpPr>
              <p:spPr>
                <a:xfrm>
                  <a:off x="3372492" y="2609712"/>
                  <a:ext cx="452427" cy="2300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1036820">
                    <a:buClr>
                      <a:srgbClr val="008A9B"/>
                    </a:buClr>
                    <a:buSzPct val="90000"/>
                  </a:pPr>
                  <a:r>
                    <a:rPr lang="de-DE" sz="1440" dirty="0" err="1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rPr>
                    <a:t>cell</a:t>
                  </a:r>
                  <a:r>
                    <a:rPr lang="de-DE" sz="1440" dirty="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rPr>
                    <a:t> 4</a:t>
                  </a: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A2B2218A-1796-9645-93CC-D71527998876}"/>
                    </a:ext>
                  </a:extLst>
                </p:cNvPr>
                <p:cNvCxnSpPr/>
                <p:nvPr/>
              </p:nvCxnSpPr>
              <p:spPr>
                <a:xfrm>
                  <a:off x="4371508" y="1968773"/>
                  <a:ext cx="14060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42ACA880-429B-6C4F-AEE4-896285DA629E}"/>
                    </a:ext>
                  </a:extLst>
                </p:cNvPr>
                <p:cNvCxnSpPr/>
                <p:nvPr/>
              </p:nvCxnSpPr>
              <p:spPr>
                <a:xfrm>
                  <a:off x="6659242" y="1968773"/>
                  <a:ext cx="14060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506F0A09-A272-F74F-9A5B-D8E1173DD5EC}"/>
                    </a:ext>
                  </a:extLst>
                </p:cNvPr>
                <p:cNvCxnSpPr/>
                <p:nvPr/>
              </p:nvCxnSpPr>
              <p:spPr>
                <a:xfrm>
                  <a:off x="6491887" y="2754065"/>
                  <a:ext cx="14060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BE69A1EC-B0EF-3D41-8DC9-1E069ECE16EF}"/>
                    </a:ext>
                  </a:extLst>
                </p:cNvPr>
                <p:cNvCxnSpPr/>
                <p:nvPr/>
              </p:nvCxnSpPr>
              <p:spPr>
                <a:xfrm>
                  <a:off x="5057595" y="2256805"/>
                  <a:ext cx="14060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00C51233-A7B4-954F-BB24-80FF9DE7C8C9}"/>
                    </a:ext>
                  </a:extLst>
                </p:cNvPr>
                <p:cNvSpPr/>
                <p:nvPr/>
              </p:nvSpPr>
              <p:spPr>
                <a:xfrm>
                  <a:off x="3815385" y="2093007"/>
                  <a:ext cx="3657017" cy="263173"/>
                </a:xfrm>
                <a:prstGeom prst="rect">
                  <a:avLst/>
                </a:prstGeom>
                <a:solidFill>
                  <a:srgbClr val="FF0000">
                    <a:alpha val="3607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17170" indent="-217170" algn="ctr" defTabSz="1036820"/>
                  <a:endParaRPr lang="de-DE" sz="1920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F02769A9-390A-754A-8BFD-55520CEFB225}"/>
                    </a:ext>
                  </a:extLst>
                </p:cNvPr>
                <p:cNvSpPr/>
                <p:nvPr/>
              </p:nvSpPr>
              <p:spPr>
                <a:xfrm>
                  <a:off x="3815385" y="2358941"/>
                  <a:ext cx="3657017" cy="263173"/>
                </a:xfrm>
                <a:prstGeom prst="rect">
                  <a:avLst/>
                </a:prstGeom>
                <a:solidFill>
                  <a:srgbClr val="A780C1">
                    <a:alpha val="3607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17170" indent="-217170" algn="ctr" defTabSz="1036820"/>
                  <a:endParaRPr lang="de-DE" sz="1920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0FD55D80-E393-5F47-847D-2D63E3A937A4}"/>
                    </a:ext>
                  </a:extLst>
                </p:cNvPr>
                <p:cNvSpPr/>
                <p:nvPr/>
              </p:nvSpPr>
              <p:spPr>
                <a:xfrm>
                  <a:off x="3815385" y="2611885"/>
                  <a:ext cx="3657017" cy="263173"/>
                </a:xfrm>
                <a:prstGeom prst="rect">
                  <a:avLst/>
                </a:prstGeom>
                <a:solidFill>
                  <a:srgbClr val="00B0F0">
                    <a:alpha val="3607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17170" indent="-217170" algn="ctr" defTabSz="1036820"/>
                  <a:endParaRPr lang="de-DE" sz="1920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915ECCC1-E266-8443-8C74-1B7DB1F72FDD}"/>
                  </a:ext>
                </a:extLst>
              </p:cNvPr>
              <p:cNvCxnSpPr/>
              <p:nvPr/>
            </p:nvCxnSpPr>
            <p:spPr>
              <a:xfrm>
                <a:off x="5276025" y="4321449"/>
                <a:ext cx="15992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FB8CC3DB-168F-944E-A446-C420656BDC40}"/>
              </a:ext>
            </a:extLst>
          </p:cNvPr>
          <p:cNvSpPr/>
          <p:nvPr/>
        </p:nvSpPr>
        <p:spPr>
          <a:xfrm>
            <a:off x="9021837" y="6379237"/>
            <a:ext cx="31691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36820"/>
            <a:r>
              <a:rPr lang="de-DE" sz="1200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Krebs AR, </a:t>
            </a:r>
            <a:r>
              <a:rPr lang="de-DE" sz="1200" b="1" i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et al. </a:t>
            </a:r>
            <a:r>
              <a:rPr lang="de-DE" sz="1200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Trends in </a:t>
            </a:r>
            <a:r>
              <a:rPr lang="de-DE" sz="1200" b="1" dirty="0" err="1">
                <a:solidFill>
                  <a:srgbClr val="A0AFAE">
                    <a:lumMod val="75000"/>
                  </a:srgbClr>
                </a:solidFill>
                <a:latin typeface="Arial"/>
              </a:rPr>
              <a:t>Genetics</a:t>
            </a:r>
            <a:r>
              <a:rPr lang="de-DE" sz="1200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 2021</a:t>
            </a:r>
          </a:p>
          <a:p>
            <a:pPr defTabSz="1036820"/>
            <a:endParaRPr lang="de-DE" sz="1200" b="1" dirty="0">
              <a:solidFill>
                <a:srgbClr val="A0AFAE">
                  <a:lumMod val="75000"/>
                </a:srgbClr>
              </a:solidFill>
              <a:latin typeface="Arial"/>
            </a:endParaRPr>
          </a:p>
        </p:txBody>
      </p:sp>
      <p:pic>
        <p:nvPicPr>
          <p:cNvPr id="2" name="Picture 1" descr="drosophila2s.jpg">
            <a:extLst>
              <a:ext uri="{FF2B5EF4-FFF2-40B4-BE49-F238E27FC236}">
                <a16:creationId xmlns:a16="http://schemas.microsoft.com/office/drawing/2014/main" id="{0A5F7A62-24E0-5FA2-37E4-D2352133E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113" y="2058991"/>
            <a:ext cx="1059855" cy="736600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061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  <p:bldP spid="2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80082A-C9AA-8DB8-B6BD-062BBE5E4EC6}"/>
              </a:ext>
            </a:extLst>
          </p:cNvPr>
          <p:cNvSpPr txBox="1"/>
          <p:nvPr/>
        </p:nvSpPr>
        <p:spPr>
          <a:xfrm>
            <a:off x="3321907" y="3044279"/>
            <a:ext cx="55481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… now a technical bit …</a:t>
            </a:r>
          </a:p>
        </p:txBody>
      </p:sp>
    </p:spTree>
    <p:extLst>
      <p:ext uri="{BB962C8B-B14F-4D97-AF65-F5344CB8AC3E}">
        <p14:creationId xmlns:p14="http://schemas.microsoft.com/office/powerpoint/2010/main" val="113392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DE8C021-F241-BE43-B2DC-F3582DF0B7DF}"/>
              </a:ext>
            </a:extLst>
          </p:cNvPr>
          <p:cNvGrpSpPr/>
          <p:nvPr/>
        </p:nvGrpSpPr>
        <p:grpSpPr>
          <a:xfrm>
            <a:off x="-183" y="-25335"/>
            <a:ext cx="12192000" cy="1054971"/>
            <a:chOff x="-183" y="-25335"/>
            <a:chExt cx="12192000" cy="10549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805FEB-D599-0340-A93A-E64EFC29ADFB}"/>
                </a:ext>
              </a:extLst>
            </p:cNvPr>
            <p:cNvSpPr/>
            <p:nvPr/>
          </p:nvSpPr>
          <p:spPr>
            <a:xfrm>
              <a:off x="-183" y="-25335"/>
              <a:ext cx="12192000" cy="7366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tx1"/>
                  </a:solidFill>
                  <a:latin typeface="Arial"/>
                  <a:cs typeface="Arial"/>
                </a:rPr>
                <a:t>The Computational Protocol (preprocessing)</a:t>
              </a:r>
              <a:endParaRPr lang="en-GB" sz="28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15" name="Picture 14" descr="EMBL_rgb_logo_20061.png">
              <a:extLst>
                <a:ext uri="{FF2B5EF4-FFF2-40B4-BE49-F238E27FC236}">
                  <a16:creationId xmlns:a16="http://schemas.microsoft.com/office/drawing/2014/main" id="{947D6897-BE34-3F45-84F0-1E4360534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05" t="-3996" r="-2678" b="-2703"/>
            <a:stretch/>
          </p:blipFill>
          <p:spPr>
            <a:xfrm>
              <a:off x="11168539" y="387719"/>
              <a:ext cx="631004" cy="641917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F80F37-B681-A6DC-FF34-3140BB98BC2F}"/>
              </a:ext>
            </a:extLst>
          </p:cNvPr>
          <p:cNvSpPr txBox="1"/>
          <p:nvPr/>
        </p:nvSpPr>
        <p:spPr>
          <a:xfrm>
            <a:off x="3418114" y="4709840"/>
            <a:ext cx="593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Performed with standard tools </a:t>
            </a:r>
          </a:p>
          <a:p>
            <a:pPr algn="ctr"/>
            <a:r>
              <a:rPr lang="en-GB" dirty="0"/>
              <a:t>(Trimmomatic/</a:t>
            </a:r>
            <a:r>
              <a:rPr lang="en-GB" dirty="0" err="1"/>
              <a:t>TrimGalore</a:t>
            </a:r>
            <a:r>
              <a:rPr lang="en-GB" dirty="0"/>
              <a:t>, QuasR (Bowtie), Picard, …)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BEC9EA5A-04B6-FB70-5B56-895A9CEC88A9}"/>
              </a:ext>
            </a:extLst>
          </p:cNvPr>
          <p:cNvSpPr/>
          <p:nvPr/>
        </p:nvSpPr>
        <p:spPr>
          <a:xfrm rot="5400000">
            <a:off x="6233905" y="109873"/>
            <a:ext cx="457200" cy="854528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20D724-A24B-3156-F3EB-1764DD46D1F3}"/>
              </a:ext>
            </a:extLst>
          </p:cNvPr>
          <p:cNvSpPr/>
          <p:nvPr/>
        </p:nvSpPr>
        <p:spPr>
          <a:xfrm>
            <a:off x="8869680" y="6375519"/>
            <a:ext cx="3273287" cy="38779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GB" sz="960" dirty="0">
                <a:solidFill>
                  <a:schemeClr val="bg1">
                    <a:lumMod val="50000"/>
                  </a:schemeClr>
                </a:solidFill>
              </a:rPr>
              <a:t>Kleinendorst R. &amp; Barzaghi G. et al, Nature Protocols 2021</a:t>
            </a:r>
          </a:p>
          <a:p>
            <a:endParaRPr lang="en-GB" sz="96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B104A-A11E-676B-3249-948D73E08B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5"/>
          <a:stretch/>
        </p:blipFill>
        <p:spPr>
          <a:xfrm>
            <a:off x="1614734" y="2007449"/>
            <a:ext cx="9869307" cy="204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5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CD4DB0-7316-BA4A-BC9B-4C6D4EF606CD}"/>
              </a:ext>
            </a:extLst>
          </p:cNvPr>
          <p:cNvSpPr txBox="1"/>
          <p:nvPr/>
        </p:nvSpPr>
        <p:spPr>
          <a:xfrm>
            <a:off x="4074400" y="6348451"/>
            <a:ext cx="8131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36820"/>
            <a:r>
              <a:rPr lang="de-DE" sz="1800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Kleinendorst </a:t>
            </a:r>
            <a:r>
              <a:rPr lang="de-DE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Rozemarijn &amp; </a:t>
            </a:r>
            <a:r>
              <a:rPr lang="de-DE" sz="1800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Barzaghi Guido </a:t>
            </a:r>
            <a:r>
              <a:rPr lang="de-DE" sz="1800" b="1" i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et al</a:t>
            </a:r>
            <a:r>
              <a:rPr lang="de-DE" sz="1800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, Nature </a:t>
            </a:r>
            <a:r>
              <a:rPr lang="de-DE" sz="1800" b="1" dirty="0" err="1">
                <a:solidFill>
                  <a:srgbClr val="A0AFAE">
                    <a:lumMod val="75000"/>
                  </a:srgbClr>
                </a:solidFill>
                <a:latin typeface="Arial"/>
              </a:rPr>
              <a:t>Protocols</a:t>
            </a:r>
            <a:r>
              <a:rPr lang="de-DE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 2021</a:t>
            </a:r>
            <a:endParaRPr lang="de-DE" sz="1800" b="1" dirty="0">
              <a:solidFill>
                <a:srgbClr val="A0AFAE">
                  <a:lumMod val="75000"/>
                </a:srgbClr>
              </a:solidFill>
              <a:latin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E8C021-F241-BE43-B2DC-F3582DF0B7DF}"/>
              </a:ext>
            </a:extLst>
          </p:cNvPr>
          <p:cNvGrpSpPr/>
          <p:nvPr/>
        </p:nvGrpSpPr>
        <p:grpSpPr>
          <a:xfrm>
            <a:off x="-183" y="-25335"/>
            <a:ext cx="12192000" cy="1054971"/>
            <a:chOff x="-183" y="-25335"/>
            <a:chExt cx="12192000" cy="10549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805FEB-D599-0340-A93A-E64EFC29ADFB}"/>
                </a:ext>
              </a:extLst>
            </p:cNvPr>
            <p:cNvSpPr/>
            <p:nvPr/>
          </p:nvSpPr>
          <p:spPr>
            <a:xfrm>
              <a:off x="-183" y="-25335"/>
              <a:ext cx="12192000" cy="7366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tx1"/>
                  </a:solidFill>
                  <a:latin typeface="Arial"/>
                  <a:cs typeface="Arial"/>
                </a:rPr>
                <a:t>The Computational Protocol (SMF analysis)</a:t>
              </a:r>
              <a:endParaRPr lang="en-GB" sz="28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15" name="Picture 14" descr="EMBL_rgb_logo_20061.png">
              <a:extLst>
                <a:ext uri="{FF2B5EF4-FFF2-40B4-BE49-F238E27FC236}">
                  <a16:creationId xmlns:a16="http://schemas.microsoft.com/office/drawing/2014/main" id="{947D6897-BE34-3F45-84F0-1E4360534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05" t="-3996" r="-2678" b="-2703"/>
            <a:stretch/>
          </p:blipFill>
          <p:spPr>
            <a:xfrm>
              <a:off x="11168539" y="387719"/>
              <a:ext cx="631004" cy="641917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EA8B66-FD06-B94D-9286-F7059A74CC68}"/>
              </a:ext>
            </a:extLst>
          </p:cNvPr>
          <p:cNvGrpSpPr/>
          <p:nvPr/>
        </p:nvGrpSpPr>
        <p:grpSpPr>
          <a:xfrm>
            <a:off x="9334690" y="5071469"/>
            <a:ext cx="1402948" cy="1222219"/>
            <a:chOff x="9903571" y="4735165"/>
            <a:chExt cx="1402948" cy="122221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35FD8A-8358-A545-8334-652E55AF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10532" y="4735165"/>
              <a:ext cx="761281" cy="852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13C723-C218-8D49-8FBB-D1C75DD07D89}"/>
                </a:ext>
              </a:extLst>
            </p:cNvPr>
            <p:cNvSpPr txBox="1"/>
            <p:nvPr/>
          </p:nvSpPr>
          <p:spPr>
            <a:xfrm>
              <a:off x="9903571" y="558805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latin typeface="Arial" panose="020B0604020202020204" pitchFamily="34" charset="0"/>
                  <a:cs typeface="Arial" panose="020B0604020202020204" pitchFamily="34" charset="0"/>
                </a:rPr>
                <a:t>Mike Smith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C161258-4A6E-F857-1C9E-C61F6DBA3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36" y="1192893"/>
            <a:ext cx="2745047" cy="1545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AE5DA8-B6DE-7342-3B47-39B903B0A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587" y="1192893"/>
            <a:ext cx="2989754" cy="1440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D27F00-385F-1332-3D7D-6B8DEA127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3647" y="1227000"/>
            <a:ext cx="3737899" cy="20160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871B24-00AF-4E3F-F9FA-8AD4A756A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063" y="4007583"/>
            <a:ext cx="3205729" cy="14332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E0607B-A529-F9EA-86AB-BB2FDE66737C}"/>
              </a:ext>
            </a:extLst>
          </p:cNvPr>
          <p:cNvSpPr txBox="1"/>
          <p:nvPr/>
        </p:nvSpPr>
        <p:spPr>
          <a:xfrm>
            <a:off x="512536" y="823561"/>
            <a:ext cx="250363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Call Context Methylation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7DEEC-852A-6248-D946-3F54F459F361}"/>
              </a:ext>
            </a:extLst>
          </p:cNvPr>
          <p:cNvSpPr txBox="1"/>
          <p:nvPr/>
        </p:nvSpPr>
        <p:spPr>
          <a:xfrm>
            <a:off x="4704882" y="842324"/>
            <a:ext cx="274504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Identify features of interest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202DFF-0194-F9A4-F66B-E7DA9E56BAB9}"/>
              </a:ext>
            </a:extLst>
          </p:cNvPr>
          <p:cNvSpPr txBox="1"/>
          <p:nvPr/>
        </p:nvSpPr>
        <p:spPr>
          <a:xfrm>
            <a:off x="8453647" y="843578"/>
            <a:ext cx="316503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Sort reads by feature of interest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EE7247-D2B3-CF9D-D231-CF71449EC798}"/>
              </a:ext>
            </a:extLst>
          </p:cNvPr>
          <p:cNvSpPr txBox="1"/>
          <p:nvPr/>
        </p:nvSpPr>
        <p:spPr>
          <a:xfrm>
            <a:off x="611519" y="3657644"/>
            <a:ext cx="254582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Quantify biological states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83E9F8-DE40-42A0-9E61-C655C3071C39}"/>
              </a:ext>
            </a:extLst>
          </p:cNvPr>
          <p:cNvGrpSpPr/>
          <p:nvPr/>
        </p:nvGrpSpPr>
        <p:grpSpPr>
          <a:xfrm>
            <a:off x="3799331" y="3842310"/>
            <a:ext cx="1188658" cy="321743"/>
            <a:chOff x="7613900" y="3519968"/>
            <a:chExt cx="990548" cy="26811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08A3D4C-6C98-FB52-6593-5748E463AA91}"/>
                </a:ext>
              </a:extLst>
            </p:cNvPr>
            <p:cNvCxnSpPr/>
            <p:nvPr/>
          </p:nvCxnSpPr>
          <p:spPr>
            <a:xfrm>
              <a:off x="7613900" y="3747652"/>
              <a:ext cx="9905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A687AD9-4B75-15F8-7462-BBA9D7534FD7}"/>
                </a:ext>
              </a:extLst>
            </p:cNvPr>
            <p:cNvSpPr/>
            <p:nvPr/>
          </p:nvSpPr>
          <p:spPr>
            <a:xfrm>
              <a:off x="7802373" y="3708251"/>
              <a:ext cx="579870" cy="798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2E4D9C-F863-490A-8A6F-F6E181DC22F3}"/>
                </a:ext>
              </a:extLst>
            </p:cNvPr>
            <p:cNvSpPr/>
            <p:nvPr/>
          </p:nvSpPr>
          <p:spPr>
            <a:xfrm>
              <a:off x="8165756" y="3711834"/>
              <a:ext cx="37320" cy="7163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4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282AB9B-1ECF-F80E-FAE6-BE91AA01ACF9}"/>
                </a:ext>
              </a:extLst>
            </p:cNvPr>
            <p:cNvSpPr/>
            <p:nvPr/>
          </p:nvSpPr>
          <p:spPr>
            <a:xfrm>
              <a:off x="8126990" y="3519968"/>
              <a:ext cx="114852" cy="191867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2A51803-BA14-E2A5-9116-011272C6B619}"/>
                </a:ext>
              </a:extLst>
            </p:cNvPr>
            <p:cNvSpPr/>
            <p:nvPr/>
          </p:nvSpPr>
          <p:spPr>
            <a:xfrm>
              <a:off x="7991721" y="3708251"/>
              <a:ext cx="37320" cy="7163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4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B23DEE-A91C-BE32-1C64-0C954D84F221}"/>
                </a:ext>
              </a:extLst>
            </p:cNvPr>
            <p:cNvSpPr/>
            <p:nvPr/>
          </p:nvSpPr>
          <p:spPr>
            <a:xfrm>
              <a:off x="7952955" y="3519968"/>
              <a:ext cx="114852" cy="191867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A4745D6-FE8E-AEF6-A6F6-8B5A23AE154E}"/>
              </a:ext>
            </a:extLst>
          </p:cNvPr>
          <p:cNvGrpSpPr/>
          <p:nvPr/>
        </p:nvGrpSpPr>
        <p:grpSpPr>
          <a:xfrm>
            <a:off x="3799331" y="4229121"/>
            <a:ext cx="1188658" cy="321743"/>
            <a:chOff x="7613900" y="3519968"/>
            <a:chExt cx="990548" cy="26811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BA47C3B-7DB8-C195-5EF4-9E199C4FB53C}"/>
                </a:ext>
              </a:extLst>
            </p:cNvPr>
            <p:cNvCxnSpPr/>
            <p:nvPr/>
          </p:nvCxnSpPr>
          <p:spPr>
            <a:xfrm>
              <a:off x="7613900" y="3747652"/>
              <a:ext cx="9905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65B64A6-6F68-AE24-1850-94F2230F59B1}"/>
                </a:ext>
              </a:extLst>
            </p:cNvPr>
            <p:cNvSpPr/>
            <p:nvPr/>
          </p:nvSpPr>
          <p:spPr>
            <a:xfrm>
              <a:off x="7802373" y="3708251"/>
              <a:ext cx="579870" cy="798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8E3834-87D4-CB14-8E29-0449D24DDBB2}"/>
                </a:ext>
              </a:extLst>
            </p:cNvPr>
            <p:cNvSpPr/>
            <p:nvPr/>
          </p:nvSpPr>
          <p:spPr>
            <a:xfrm>
              <a:off x="8165756" y="3711834"/>
              <a:ext cx="37320" cy="7163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4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1923D19-46E4-492A-1801-E013864C493F}"/>
                </a:ext>
              </a:extLst>
            </p:cNvPr>
            <p:cNvSpPr/>
            <p:nvPr/>
          </p:nvSpPr>
          <p:spPr>
            <a:xfrm>
              <a:off x="7991721" y="3708251"/>
              <a:ext cx="37320" cy="7163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4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7C37986-1641-5208-AED3-BDB60F0EC5F9}"/>
                </a:ext>
              </a:extLst>
            </p:cNvPr>
            <p:cNvSpPr/>
            <p:nvPr/>
          </p:nvSpPr>
          <p:spPr>
            <a:xfrm>
              <a:off x="7952955" y="3519968"/>
              <a:ext cx="114852" cy="191867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4D351A-84B9-84DC-963F-0D7F426D9004}"/>
              </a:ext>
            </a:extLst>
          </p:cNvPr>
          <p:cNvGrpSpPr/>
          <p:nvPr/>
        </p:nvGrpSpPr>
        <p:grpSpPr>
          <a:xfrm>
            <a:off x="3786737" y="4576614"/>
            <a:ext cx="1188658" cy="321743"/>
            <a:chOff x="7613900" y="3519968"/>
            <a:chExt cx="990548" cy="26811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B60BC63-63B7-6693-F172-F903DF725650}"/>
                </a:ext>
              </a:extLst>
            </p:cNvPr>
            <p:cNvCxnSpPr/>
            <p:nvPr/>
          </p:nvCxnSpPr>
          <p:spPr>
            <a:xfrm>
              <a:off x="7613900" y="3747652"/>
              <a:ext cx="9905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C598A6-6748-66BF-D04F-C690080BCC8E}"/>
                </a:ext>
              </a:extLst>
            </p:cNvPr>
            <p:cNvSpPr/>
            <p:nvPr/>
          </p:nvSpPr>
          <p:spPr>
            <a:xfrm>
              <a:off x="7802373" y="3708251"/>
              <a:ext cx="579870" cy="798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6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B712966-88A8-5EDF-85A5-873441B5DF3A}"/>
                </a:ext>
              </a:extLst>
            </p:cNvPr>
            <p:cNvSpPr/>
            <p:nvPr/>
          </p:nvSpPr>
          <p:spPr>
            <a:xfrm>
              <a:off x="8165756" y="3711834"/>
              <a:ext cx="37320" cy="7163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4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7D213DA-FAD6-3C44-A648-9F29D3B9779B}"/>
                </a:ext>
              </a:extLst>
            </p:cNvPr>
            <p:cNvSpPr/>
            <p:nvPr/>
          </p:nvSpPr>
          <p:spPr>
            <a:xfrm>
              <a:off x="8126990" y="3519968"/>
              <a:ext cx="114852" cy="191867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E5740AF-D7AE-7E86-DEDE-B8B5C34A0452}"/>
                </a:ext>
              </a:extLst>
            </p:cNvPr>
            <p:cNvSpPr/>
            <p:nvPr/>
          </p:nvSpPr>
          <p:spPr>
            <a:xfrm>
              <a:off x="7991721" y="3708251"/>
              <a:ext cx="37320" cy="7163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4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90ED9E-57E4-C14A-558A-78926A1AEA31}"/>
              </a:ext>
            </a:extLst>
          </p:cNvPr>
          <p:cNvSpPr txBox="1"/>
          <p:nvPr/>
        </p:nvSpPr>
        <p:spPr>
          <a:xfrm>
            <a:off x="3323581" y="3950525"/>
            <a:ext cx="69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m</a:t>
            </a:r>
            <a:r>
              <a:rPr lang="en-GB" dirty="0"/>
              <a:t> 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4A054D-A524-6272-BE60-08BC7883ABB0}"/>
              </a:ext>
            </a:extLst>
          </p:cNvPr>
          <p:cNvSpPr txBox="1"/>
          <p:nvPr/>
        </p:nvSpPr>
        <p:spPr>
          <a:xfrm>
            <a:off x="3323581" y="4270395"/>
            <a:ext cx="69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</a:t>
            </a:r>
            <a:r>
              <a:rPr lang="en-GB" dirty="0"/>
              <a:t> 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D510B9-DB70-69E0-CC62-F93FCDAE909F}"/>
              </a:ext>
            </a:extLst>
          </p:cNvPr>
          <p:cNvSpPr txBox="1"/>
          <p:nvPr/>
        </p:nvSpPr>
        <p:spPr>
          <a:xfrm>
            <a:off x="3317061" y="4578599"/>
            <a:ext cx="69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p</a:t>
            </a:r>
            <a:r>
              <a:rPr lang="en-GB" dirty="0"/>
              <a:t> %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BF10123-AE12-D1EA-36C9-61072B3669F6}"/>
              </a:ext>
            </a:extLst>
          </p:cNvPr>
          <p:cNvGrpSpPr/>
          <p:nvPr/>
        </p:nvGrpSpPr>
        <p:grpSpPr>
          <a:xfrm>
            <a:off x="3786737" y="5322452"/>
            <a:ext cx="1188658" cy="95803"/>
            <a:chOff x="7613900" y="3708251"/>
            <a:chExt cx="990548" cy="79836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9E2ECB4-765D-9732-AA4E-B81057796078}"/>
                </a:ext>
              </a:extLst>
            </p:cNvPr>
            <p:cNvCxnSpPr/>
            <p:nvPr/>
          </p:nvCxnSpPr>
          <p:spPr>
            <a:xfrm>
              <a:off x="7613900" y="3747652"/>
              <a:ext cx="9905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4FBE780-94D6-EC39-4288-0F1B4845BE2D}"/>
                </a:ext>
              </a:extLst>
            </p:cNvPr>
            <p:cNvSpPr/>
            <p:nvPr/>
          </p:nvSpPr>
          <p:spPr>
            <a:xfrm>
              <a:off x="7802373" y="3708251"/>
              <a:ext cx="579870" cy="798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6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C652D1E-2743-18FE-BAE6-68A1EB6A604F}"/>
                </a:ext>
              </a:extLst>
            </p:cNvPr>
            <p:cNvSpPr/>
            <p:nvPr/>
          </p:nvSpPr>
          <p:spPr>
            <a:xfrm>
              <a:off x="8165756" y="3711834"/>
              <a:ext cx="37320" cy="7163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4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E2A420E-3E33-7E3B-24FA-060AA97AE713}"/>
                </a:ext>
              </a:extLst>
            </p:cNvPr>
            <p:cNvSpPr/>
            <p:nvPr/>
          </p:nvSpPr>
          <p:spPr>
            <a:xfrm>
              <a:off x="7991721" y="3708251"/>
              <a:ext cx="37320" cy="7163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4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1A75FC5-7F18-068C-796E-F599D274BF98}"/>
              </a:ext>
            </a:extLst>
          </p:cNvPr>
          <p:cNvSpPr txBox="1"/>
          <p:nvPr/>
        </p:nvSpPr>
        <p:spPr>
          <a:xfrm>
            <a:off x="3323581" y="5071469"/>
            <a:ext cx="69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q</a:t>
            </a:r>
            <a:r>
              <a:rPr lang="en-GB" dirty="0"/>
              <a:t> %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2660120-ACC7-BE54-7E7D-091D00598CA7}"/>
              </a:ext>
            </a:extLst>
          </p:cNvPr>
          <p:cNvSpPr/>
          <p:nvPr/>
        </p:nvSpPr>
        <p:spPr>
          <a:xfrm>
            <a:off x="11990596" y="1810475"/>
            <a:ext cx="215464" cy="248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E460421-E14B-0F14-AD4A-765CA12C8E06}"/>
              </a:ext>
            </a:extLst>
          </p:cNvPr>
          <p:cNvGrpSpPr/>
          <p:nvPr/>
        </p:nvGrpSpPr>
        <p:grpSpPr>
          <a:xfrm>
            <a:off x="6310218" y="4111231"/>
            <a:ext cx="5168631" cy="850907"/>
            <a:chOff x="2009919" y="5877328"/>
            <a:chExt cx="5500871" cy="850907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66DC341B-4D8B-00AB-E7EA-3CDF8B8C1E06}"/>
                </a:ext>
              </a:extLst>
            </p:cNvPr>
            <p:cNvSpPr/>
            <p:nvPr/>
          </p:nvSpPr>
          <p:spPr>
            <a:xfrm>
              <a:off x="2009919" y="5877328"/>
              <a:ext cx="5422648" cy="8509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highlight>
                  <a:srgbClr val="C0C0C0"/>
                </a:highlight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DDBA86B-0705-8899-B100-EFB06D841E27}"/>
                </a:ext>
              </a:extLst>
            </p:cNvPr>
            <p:cNvSpPr txBox="1"/>
            <p:nvPr/>
          </p:nvSpPr>
          <p:spPr>
            <a:xfrm>
              <a:off x="2165368" y="5877328"/>
              <a:ext cx="534542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Performed with the Bioconductor </a:t>
              </a:r>
            </a:p>
            <a:p>
              <a:r>
                <a:rPr lang="en-GB" sz="2400" dirty="0"/>
                <a:t>package </a:t>
              </a:r>
              <a:r>
                <a:rPr lang="en-GB" sz="2400" b="1" i="1" dirty="0"/>
                <a:t>SingleMoleculeFootprinting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5144599-9A87-4046-BE98-A462480C7F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05" r="47619" b="42851"/>
          <a:stretch/>
        </p:blipFill>
        <p:spPr>
          <a:xfrm>
            <a:off x="6954148" y="5054229"/>
            <a:ext cx="1903636" cy="804184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14BDE3C-7AAF-CF86-3C80-BB3FE9875F59}"/>
              </a:ext>
            </a:extLst>
          </p:cNvPr>
          <p:cNvCxnSpPr>
            <a:cxnSpLocks/>
          </p:cNvCxnSpPr>
          <p:nvPr/>
        </p:nvCxnSpPr>
        <p:spPr>
          <a:xfrm>
            <a:off x="3513772" y="1683801"/>
            <a:ext cx="6155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4E112A-B3A6-A819-2410-771B3085A251}"/>
              </a:ext>
            </a:extLst>
          </p:cNvPr>
          <p:cNvCxnSpPr>
            <a:cxnSpLocks/>
          </p:cNvCxnSpPr>
          <p:nvPr/>
        </p:nvCxnSpPr>
        <p:spPr>
          <a:xfrm>
            <a:off x="7598195" y="1683801"/>
            <a:ext cx="6155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6E6E64-08E8-2214-5D9F-DFEB48F3D2D5}"/>
              </a:ext>
            </a:extLst>
          </p:cNvPr>
          <p:cNvCxnSpPr>
            <a:cxnSpLocks/>
          </p:cNvCxnSpPr>
          <p:nvPr/>
        </p:nvCxnSpPr>
        <p:spPr>
          <a:xfrm flipH="1">
            <a:off x="5209659" y="3135002"/>
            <a:ext cx="2930571" cy="5111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20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41" grpId="0"/>
      <p:bldP spid="42" grpId="0"/>
      <p:bldP spid="43" grpId="0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80082A-C9AA-8DB8-B6BD-062BBE5E4EC6}"/>
              </a:ext>
            </a:extLst>
          </p:cNvPr>
          <p:cNvSpPr txBox="1"/>
          <p:nvPr/>
        </p:nvSpPr>
        <p:spPr>
          <a:xfrm>
            <a:off x="3661198" y="3044279"/>
            <a:ext cx="48696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… today’s exercise …</a:t>
            </a:r>
          </a:p>
        </p:txBody>
      </p:sp>
    </p:spTree>
    <p:extLst>
      <p:ext uri="{BB962C8B-B14F-4D97-AF65-F5344CB8AC3E}">
        <p14:creationId xmlns:p14="http://schemas.microsoft.com/office/powerpoint/2010/main" val="3699306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DE8C021-F241-BE43-B2DC-F3582DF0B7DF}"/>
              </a:ext>
            </a:extLst>
          </p:cNvPr>
          <p:cNvGrpSpPr/>
          <p:nvPr/>
        </p:nvGrpSpPr>
        <p:grpSpPr>
          <a:xfrm>
            <a:off x="-183" y="-25335"/>
            <a:ext cx="12192000" cy="1054971"/>
            <a:chOff x="-183" y="-25335"/>
            <a:chExt cx="12192000" cy="10549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805FEB-D599-0340-A93A-E64EFC29ADFB}"/>
                </a:ext>
              </a:extLst>
            </p:cNvPr>
            <p:cNvSpPr/>
            <p:nvPr/>
          </p:nvSpPr>
          <p:spPr>
            <a:xfrm>
              <a:off x="-183" y="-25335"/>
              <a:ext cx="12192000" cy="7366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tx1"/>
                  </a:solidFill>
                  <a:latin typeface="Arial"/>
                  <a:cs typeface="Arial"/>
                </a:rPr>
                <a:t>		Question</a:t>
              </a:r>
              <a:endParaRPr lang="en-GB" sz="28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15" name="Picture 14" descr="EMBL_rgb_logo_20061.png">
              <a:extLst>
                <a:ext uri="{FF2B5EF4-FFF2-40B4-BE49-F238E27FC236}">
                  <a16:creationId xmlns:a16="http://schemas.microsoft.com/office/drawing/2014/main" id="{947D6897-BE34-3F45-84F0-1E4360534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05" t="-3996" r="-2678" b="-2703"/>
            <a:stretch/>
          </p:blipFill>
          <p:spPr>
            <a:xfrm>
              <a:off x="11168539" y="387719"/>
              <a:ext cx="631004" cy="641917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2161F6-92A1-5A94-C62D-50FFAF123534}"/>
              </a:ext>
            </a:extLst>
          </p:cNvPr>
          <p:cNvSpPr txBox="1"/>
          <p:nvPr/>
        </p:nvSpPr>
        <p:spPr>
          <a:xfrm>
            <a:off x="392457" y="1029636"/>
            <a:ext cx="112154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cs typeface="Arial"/>
              </a:rPr>
              <a:t>We </a:t>
            </a:r>
            <a:r>
              <a:rPr lang="en-US" sz="2800" dirty="0">
                <a:cs typeface="Arial"/>
              </a:rPr>
              <a:t>use two </a:t>
            </a:r>
            <a:r>
              <a:rPr lang="en-US" sz="2800" dirty="0">
                <a:solidFill>
                  <a:schemeClr val="tx1"/>
                </a:solidFill>
                <a:cs typeface="Arial"/>
              </a:rPr>
              <a:t>enzymes to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M.SssI […CpG…]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M.CviPI […GpC…]</a:t>
            </a:r>
          </a:p>
          <a:p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Is there any sequence dependence of these enzymes beyond their targets?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Is the concentration of the enzyme relevant?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Bonus question: do these enzymes have any off-target sites?</a:t>
            </a:r>
          </a:p>
        </p:txBody>
      </p:sp>
    </p:spTree>
    <p:extLst>
      <p:ext uri="{BB962C8B-B14F-4D97-AF65-F5344CB8AC3E}">
        <p14:creationId xmlns:p14="http://schemas.microsoft.com/office/powerpoint/2010/main" val="181031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DE8C021-F241-BE43-B2DC-F3582DF0B7DF}"/>
              </a:ext>
            </a:extLst>
          </p:cNvPr>
          <p:cNvGrpSpPr/>
          <p:nvPr/>
        </p:nvGrpSpPr>
        <p:grpSpPr>
          <a:xfrm>
            <a:off x="-183" y="-25335"/>
            <a:ext cx="12192000" cy="1054971"/>
            <a:chOff x="-183" y="-25335"/>
            <a:chExt cx="12192000" cy="10549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805FEB-D599-0340-A93A-E64EFC29ADFB}"/>
                </a:ext>
              </a:extLst>
            </p:cNvPr>
            <p:cNvSpPr/>
            <p:nvPr/>
          </p:nvSpPr>
          <p:spPr>
            <a:xfrm>
              <a:off x="-183" y="-25335"/>
              <a:ext cx="12192000" cy="7366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tx1"/>
                  </a:solidFill>
                  <a:latin typeface="Arial"/>
                  <a:cs typeface="Arial"/>
                </a:rPr>
                <a:t>		Data</a:t>
              </a:r>
              <a:endParaRPr lang="en-GB" sz="28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15" name="Picture 14" descr="EMBL_rgb_logo_20061.png">
              <a:extLst>
                <a:ext uri="{FF2B5EF4-FFF2-40B4-BE49-F238E27FC236}">
                  <a16:creationId xmlns:a16="http://schemas.microsoft.com/office/drawing/2014/main" id="{947D6897-BE34-3F45-84F0-1E4360534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05" t="-3996" r="-2678" b="-2703"/>
            <a:stretch/>
          </p:blipFill>
          <p:spPr>
            <a:xfrm>
              <a:off x="11168539" y="387719"/>
              <a:ext cx="631004" cy="641917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2161F6-92A1-5A94-C62D-50FFAF123534}"/>
              </a:ext>
            </a:extLst>
          </p:cNvPr>
          <p:cNvSpPr txBox="1"/>
          <p:nvPr/>
        </p:nvSpPr>
        <p:spPr>
          <a:xfrm>
            <a:off x="392457" y="1029636"/>
            <a:ext cx="112154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cs typeface="Arial"/>
              </a:rPr>
              <a:t>We performed in vitro methylation footprinting on naked lambda DNA.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We did two experiments in parallel (one per enzyme).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Arial"/>
              </a:rPr>
              <a:t>We methylated at increasing enzymatic concentrations.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3694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350701-9755-C7DC-BDF2-F17517281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578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CD4DB0-7316-BA4A-BC9B-4C6D4EF606CD}"/>
              </a:ext>
            </a:extLst>
          </p:cNvPr>
          <p:cNvSpPr txBox="1"/>
          <p:nvPr/>
        </p:nvSpPr>
        <p:spPr>
          <a:xfrm>
            <a:off x="4074400" y="6348451"/>
            <a:ext cx="8131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36820"/>
            <a:r>
              <a:rPr lang="de-DE" sz="1800" b="1" dirty="0" err="1">
                <a:solidFill>
                  <a:srgbClr val="A0AFAE">
                    <a:lumMod val="75000"/>
                  </a:srgbClr>
                </a:solidFill>
                <a:latin typeface="Arial"/>
              </a:rPr>
              <a:t>Kleinendorst</a:t>
            </a:r>
            <a:r>
              <a:rPr lang="de-DE" sz="1800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 </a:t>
            </a:r>
            <a:r>
              <a:rPr lang="de-DE" b="1" dirty="0" err="1">
                <a:solidFill>
                  <a:srgbClr val="A0AFAE">
                    <a:lumMod val="75000"/>
                  </a:srgbClr>
                </a:solidFill>
                <a:latin typeface="Arial"/>
              </a:rPr>
              <a:t>Rozemarijn</a:t>
            </a:r>
            <a:r>
              <a:rPr lang="de-DE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, </a:t>
            </a:r>
            <a:r>
              <a:rPr lang="de-DE" sz="1800" b="1" dirty="0" err="1">
                <a:solidFill>
                  <a:srgbClr val="A0AFAE">
                    <a:lumMod val="75000"/>
                  </a:srgbClr>
                </a:solidFill>
                <a:latin typeface="Arial"/>
              </a:rPr>
              <a:t>Barzaghi</a:t>
            </a:r>
            <a:r>
              <a:rPr lang="de-DE" sz="1800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 Guido </a:t>
            </a:r>
            <a:r>
              <a:rPr lang="de-DE" sz="1800" b="1" i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et al</a:t>
            </a:r>
            <a:r>
              <a:rPr lang="de-DE" sz="1800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, Nature </a:t>
            </a:r>
            <a:r>
              <a:rPr lang="de-DE" sz="1800" b="1" dirty="0" err="1">
                <a:solidFill>
                  <a:srgbClr val="A0AFAE">
                    <a:lumMod val="75000"/>
                  </a:srgbClr>
                </a:solidFill>
                <a:latin typeface="Arial"/>
              </a:rPr>
              <a:t>Protocols</a:t>
            </a:r>
            <a:r>
              <a:rPr lang="de-DE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 2021</a:t>
            </a:r>
            <a:endParaRPr lang="de-DE" sz="1800" b="1" dirty="0">
              <a:solidFill>
                <a:srgbClr val="A0AFAE">
                  <a:lumMod val="75000"/>
                </a:srgbClr>
              </a:solidFill>
              <a:latin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E8C021-F241-BE43-B2DC-F3582DF0B7DF}"/>
              </a:ext>
            </a:extLst>
          </p:cNvPr>
          <p:cNvGrpSpPr/>
          <p:nvPr/>
        </p:nvGrpSpPr>
        <p:grpSpPr>
          <a:xfrm>
            <a:off x="-183" y="-25335"/>
            <a:ext cx="12192000" cy="1054971"/>
            <a:chOff x="-183" y="-25335"/>
            <a:chExt cx="12192000" cy="10549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805FEB-D599-0340-A93A-E64EFC29ADFB}"/>
                </a:ext>
              </a:extLst>
            </p:cNvPr>
            <p:cNvSpPr/>
            <p:nvPr/>
          </p:nvSpPr>
          <p:spPr>
            <a:xfrm>
              <a:off x="-183" y="-25335"/>
              <a:ext cx="12192000" cy="7366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tx1"/>
                  </a:solidFill>
                  <a:latin typeface="Arial"/>
                  <a:cs typeface="Arial"/>
                </a:rPr>
                <a:t>The Computational Protocol (QCs)</a:t>
              </a:r>
              <a:endParaRPr lang="en-GB" sz="28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15" name="Picture 14" descr="EMBL_rgb_logo_20061.png">
              <a:extLst>
                <a:ext uri="{FF2B5EF4-FFF2-40B4-BE49-F238E27FC236}">
                  <a16:creationId xmlns:a16="http://schemas.microsoft.com/office/drawing/2014/main" id="{947D6897-BE34-3F45-84F0-1E4360534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05" t="-3996" r="-2678" b="-2703"/>
            <a:stretch/>
          </p:blipFill>
          <p:spPr>
            <a:xfrm>
              <a:off x="11168539" y="387719"/>
              <a:ext cx="631004" cy="641917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EA8B66-FD06-B94D-9286-F7059A74CC68}"/>
              </a:ext>
            </a:extLst>
          </p:cNvPr>
          <p:cNvGrpSpPr/>
          <p:nvPr/>
        </p:nvGrpSpPr>
        <p:grpSpPr>
          <a:xfrm>
            <a:off x="9334690" y="5071469"/>
            <a:ext cx="1402948" cy="1222219"/>
            <a:chOff x="9903571" y="4735165"/>
            <a:chExt cx="1402948" cy="122221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35FD8A-8358-A545-8334-652E55AF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10532" y="4735165"/>
              <a:ext cx="761281" cy="852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13C723-C218-8D49-8FBB-D1C75DD07D89}"/>
                </a:ext>
              </a:extLst>
            </p:cNvPr>
            <p:cNvSpPr txBox="1"/>
            <p:nvPr/>
          </p:nvSpPr>
          <p:spPr>
            <a:xfrm>
              <a:off x="9903571" y="558805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latin typeface="Arial" panose="020B0604020202020204" pitchFamily="34" charset="0"/>
                  <a:cs typeface="Arial" panose="020B0604020202020204" pitchFamily="34" charset="0"/>
                </a:rPr>
                <a:t>Mike Smith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5144599-9A87-4046-BE98-A462480C7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5" r="47619" b="42851"/>
          <a:stretch/>
        </p:blipFill>
        <p:spPr>
          <a:xfrm>
            <a:off x="6954148" y="5054229"/>
            <a:ext cx="1903636" cy="8041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80A4A1-8C6A-01C1-9128-CB89B3891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50" y="1221516"/>
            <a:ext cx="2402452" cy="1811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FB201C-CA96-5933-FF9D-B1A54D5EA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829" y="1221516"/>
            <a:ext cx="3053076" cy="1885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B58E5F-54DE-F77C-9746-E2F968684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2905" y="1224072"/>
            <a:ext cx="3238345" cy="236129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45E9FC5-D51B-EBBA-4B36-FF2BE07F2826}"/>
              </a:ext>
            </a:extLst>
          </p:cNvPr>
          <p:cNvGrpSpPr/>
          <p:nvPr/>
        </p:nvGrpSpPr>
        <p:grpSpPr>
          <a:xfrm>
            <a:off x="6310218" y="4111231"/>
            <a:ext cx="5168631" cy="850907"/>
            <a:chOff x="2009919" y="5877328"/>
            <a:chExt cx="5500871" cy="850907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A606932-F42E-76B7-CF6D-4D86B6F21DA2}"/>
                </a:ext>
              </a:extLst>
            </p:cNvPr>
            <p:cNvSpPr/>
            <p:nvPr/>
          </p:nvSpPr>
          <p:spPr>
            <a:xfrm>
              <a:off x="2009919" y="5877328"/>
              <a:ext cx="5422648" cy="8509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highlight>
                  <a:srgbClr val="C0C0C0"/>
                </a:highlight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0B76F2C-E10A-8E8E-122B-F6E1C8694442}"/>
                </a:ext>
              </a:extLst>
            </p:cNvPr>
            <p:cNvSpPr txBox="1"/>
            <p:nvPr/>
          </p:nvSpPr>
          <p:spPr>
            <a:xfrm>
              <a:off x="2165368" y="5877328"/>
              <a:ext cx="534542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Performed with the Bioconductor </a:t>
              </a:r>
            </a:p>
            <a:p>
              <a:r>
                <a:rPr lang="en-GB" sz="2400" dirty="0"/>
                <a:t>package </a:t>
              </a:r>
              <a:r>
                <a:rPr lang="en-GB" sz="2400" b="1" i="1" dirty="0"/>
                <a:t>SingleMoleculeFootprinting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58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80082A-C9AA-8DB8-B6BD-062BBE5E4EC6}"/>
              </a:ext>
            </a:extLst>
          </p:cNvPr>
          <p:cNvSpPr txBox="1"/>
          <p:nvPr/>
        </p:nvSpPr>
        <p:spPr>
          <a:xfrm>
            <a:off x="3272438" y="3044279"/>
            <a:ext cx="56471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First for some biology …</a:t>
            </a:r>
          </a:p>
        </p:txBody>
      </p:sp>
    </p:spTree>
    <p:extLst>
      <p:ext uri="{BB962C8B-B14F-4D97-AF65-F5344CB8AC3E}">
        <p14:creationId xmlns:p14="http://schemas.microsoft.com/office/powerpoint/2010/main" val="4186177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709D0-F4DB-4FA0-9CA7-0E850967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4399"/>
          </a:xfrm>
        </p:spPr>
        <p:txBody>
          <a:bodyPr>
            <a:normAutofit/>
          </a:bodyPr>
          <a:lstStyle/>
          <a:p>
            <a:r>
              <a:rPr lang="en-GB" sz="2800" dirty="0"/>
              <a:t>Call Context Methylation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EF1C-0A5C-47C4-1F7A-672E82AC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6677"/>
            <a:ext cx="10515600" cy="4957763"/>
          </a:xfrm>
        </p:spPr>
        <p:txBody>
          <a:bodyPr>
            <a:normAutofit/>
          </a:bodyPr>
          <a:lstStyle/>
          <a:p>
            <a:r>
              <a:rPr lang="en-GB" sz="2200" dirty="0"/>
              <a:t>The function `</a:t>
            </a:r>
            <a:r>
              <a:rPr lang="en-GB" sz="2200" dirty="0" err="1"/>
              <a:t>CallContextMethylation</a:t>
            </a:r>
            <a:r>
              <a:rPr lang="en-GB" sz="2200" dirty="0"/>
              <a:t>` performs following steps:</a:t>
            </a:r>
          </a:p>
          <a:p>
            <a:endParaRPr lang="en-GB" sz="2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6D4255-3CA9-12B4-0806-6A4518452CEC}"/>
              </a:ext>
            </a:extLst>
          </p:cNvPr>
          <p:cNvSpPr/>
          <p:nvPr/>
        </p:nvSpPr>
        <p:spPr>
          <a:xfrm>
            <a:off x="838200" y="2143592"/>
            <a:ext cx="4372303" cy="6096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Identify methylation status for the cytosines</a:t>
            </a:r>
          </a:p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Based on experiment contexts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C563FF-DA48-9CB6-AF3D-598A2B3C2282}"/>
              </a:ext>
            </a:extLst>
          </p:cNvPr>
          <p:cNvSpPr/>
          <p:nvPr/>
        </p:nvSpPr>
        <p:spPr>
          <a:xfrm>
            <a:off x="6470432" y="1456276"/>
            <a:ext cx="2611821" cy="6096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Single-enzyme </a:t>
            </a:r>
          </a:p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(GC only)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E51A88-07F7-19B1-A282-E1F7A28D23F3}"/>
              </a:ext>
            </a:extLst>
          </p:cNvPr>
          <p:cNvSpPr/>
          <p:nvPr/>
        </p:nvSpPr>
        <p:spPr>
          <a:xfrm>
            <a:off x="6470433" y="2143592"/>
            <a:ext cx="2611821" cy="6096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Double-enzyme </a:t>
            </a:r>
          </a:p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(GC and CG)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7B3EE8-22A5-BEBE-F909-35F3737811C1}"/>
              </a:ext>
            </a:extLst>
          </p:cNvPr>
          <p:cNvSpPr/>
          <p:nvPr/>
        </p:nvSpPr>
        <p:spPr>
          <a:xfrm>
            <a:off x="6470433" y="2830908"/>
            <a:ext cx="2611821" cy="6096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No enzyme </a:t>
            </a:r>
          </a:p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(endogenous CG only)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7CB6CA3-05E7-63A2-9A09-1D1206A29D0F}"/>
              </a:ext>
            </a:extLst>
          </p:cNvPr>
          <p:cNvSpPr/>
          <p:nvPr/>
        </p:nvSpPr>
        <p:spPr>
          <a:xfrm>
            <a:off x="838203" y="3278857"/>
            <a:ext cx="4372303" cy="6096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Filter reads by conversion rate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2D0562-1129-1CAF-7900-F77179109D74}"/>
              </a:ext>
            </a:extLst>
          </p:cNvPr>
          <p:cNvSpPr/>
          <p:nvPr/>
        </p:nvSpPr>
        <p:spPr>
          <a:xfrm>
            <a:off x="838202" y="4414122"/>
            <a:ext cx="4372303" cy="6096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Collapse strands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CBAB41-7E80-C824-3261-EEC7D54565F2}"/>
              </a:ext>
            </a:extLst>
          </p:cNvPr>
          <p:cNvSpPr/>
          <p:nvPr/>
        </p:nvSpPr>
        <p:spPr>
          <a:xfrm>
            <a:off x="838201" y="5549387"/>
            <a:ext cx="4372303" cy="6096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Filter reads by coverage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98831A-A41D-C196-3846-AC4373D03AB8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5210503" y="1761076"/>
            <a:ext cx="1259929" cy="68731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B0A147-7337-3E88-9A69-047571AF25F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210503" y="2448392"/>
            <a:ext cx="1259930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8F938D-1E19-EF3F-6176-199DD7829A6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210503" y="2448392"/>
            <a:ext cx="1259930" cy="68731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05E748-9030-AF98-C3B2-FE8E76FB0F40}"/>
              </a:ext>
            </a:extLst>
          </p:cNvPr>
          <p:cNvCxnSpPr/>
          <p:nvPr/>
        </p:nvCxnSpPr>
        <p:spPr>
          <a:xfrm>
            <a:off x="3024351" y="2830908"/>
            <a:ext cx="0" cy="34051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935570-9662-228D-F9C6-E0EDF75EE94B}"/>
              </a:ext>
            </a:extLst>
          </p:cNvPr>
          <p:cNvCxnSpPr/>
          <p:nvPr/>
        </p:nvCxnSpPr>
        <p:spPr>
          <a:xfrm>
            <a:off x="3029607" y="3980955"/>
            <a:ext cx="0" cy="34051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E8594F-CFD0-7660-5A27-348B3214C1D3}"/>
              </a:ext>
            </a:extLst>
          </p:cNvPr>
          <p:cNvCxnSpPr/>
          <p:nvPr/>
        </p:nvCxnSpPr>
        <p:spPr>
          <a:xfrm>
            <a:off x="3024351" y="5107354"/>
            <a:ext cx="0" cy="34051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B6453696-5D28-3FB6-AF38-941359C9DDDF}"/>
              </a:ext>
            </a:extLst>
          </p:cNvPr>
          <p:cNvGraphicFramePr>
            <a:graphicFrameLocks noGrp="1"/>
          </p:cNvGraphicFramePr>
          <p:nvPr/>
        </p:nvGraphicFramePr>
        <p:xfrm>
          <a:off x="5787265" y="4474624"/>
          <a:ext cx="62746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934">
                  <a:extLst>
                    <a:ext uri="{9D8B030D-6E8A-4147-A177-3AD203B41FA5}">
                      <a16:colId xmlns:a16="http://schemas.microsoft.com/office/drawing/2014/main" val="126274877"/>
                    </a:ext>
                  </a:extLst>
                </a:gridCol>
                <a:gridCol w="1254934">
                  <a:extLst>
                    <a:ext uri="{9D8B030D-6E8A-4147-A177-3AD203B41FA5}">
                      <a16:colId xmlns:a16="http://schemas.microsoft.com/office/drawing/2014/main" val="661142265"/>
                    </a:ext>
                  </a:extLst>
                </a:gridCol>
                <a:gridCol w="1254934">
                  <a:extLst>
                    <a:ext uri="{9D8B030D-6E8A-4147-A177-3AD203B41FA5}">
                      <a16:colId xmlns:a16="http://schemas.microsoft.com/office/drawing/2014/main" val="1625933746"/>
                    </a:ext>
                  </a:extLst>
                </a:gridCol>
                <a:gridCol w="1254934">
                  <a:extLst>
                    <a:ext uri="{9D8B030D-6E8A-4147-A177-3AD203B41FA5}">
                      <a16:colId xmlns:a16="http://schemas.microsoft.com/office/drawing/2014/main" val="2176166503"/>
                    </a:ext>
                  </a:extLst>
                </a:gridCol>
                <a:gridCol w="1254934">
                  <a:extLst>
                    <a:ext uri="{9D8B030D-6E8A-4147-A177-3AD203B41FA5}">
                      <a16:colId xmlns:a16="http://schemas.microsoft.com/office/drawing/2014/main" val="2232953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Cytosine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/>
                        <a:t>Cytosine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/>
                        <a:t>Cytosine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954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Read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76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Read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60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Read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27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005214"/>
                  </a:ext>
                </a:extLst>
              </a:tr>
            </a:tbl>
          </a:graphicData>
        </a:graphic>
      </p:graphicFrame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683CD1E-F4D1-3EB7-1B5F-B3AD87640C79}"/>
              </a:ext>
            </a:extLst>
          </p:cNvPr>
          <p:cNvSpPr/>
          <p:nvPr/>
        </p:nvSpPr>
        <p:spPr>
          <a:xfrm>
            <a:off x="6738448" y="3815277"/>
            <a:ext cx="4372303" cy="60960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Context methylation matrix</a:t>
            </a:r>
          </a:p>
        </p:txBody>
      </p:sp>
    </p:spTree>
    <p:extLst>
      <p:ext uri="{BB962C8B-B14F-4D97-AF65-F5344CB8AC3E}">
        <p14:creationId xmlns:p14="http://schemas.microsoft.com/office/powerpoint/2010/main" val="1326067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709D0-F4DB-4FA0-9CA7-0E850967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4399"/>
          </a:xfrm>
        </p:spPr>
        <p:txBody>
          <a:bodyPr>
            <a:normAutofit/>
          </a:bodyPr>
          <a:lstStyle/>
          <a:p>
            <a:r>
              <a:rPr lang="en-GB" sz="2800" dirty="0"/>
              <a:t>Molecular Sorting: quantify number of molecules in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EF1C-0A5C-47C4-1F7A-672E82AC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776" y="846677"/>
            <a:ext cx="10996448" cy="4957763"/>
          </a:xfrm>
        </p:spPr>
        <p:txBody>
          <a:bodyPr>
            <a:normAutofit/>
          </a:bodyPr>
          <a:lstStyle/>
          <a:p>
            <a:r>
              <a:rPr lang="en-GB" sz="2000" dirty="0"/>
              <a:t>Define sensible sorting bins around region of interests (e.g. TF binding sites, transcription start sites)</a:t>
            </a:r>
          </a:p>
          <a:p>
            <a:r>
              <a:rPr lang="en-GB" sz="2000" dirty="0"/>
              <a:t>Average methylation of cytosines that located within the bins and assign one single value for each bin (0 or 1)</a:t>
            </a:r>
          </a:p>
          <a:p>
            <a:r>
              <a:rPr lang="en-GB" sz="2000" dirty="0"/>
              <a:t>Define binding states from a combination of bins</a:t>
            </a:r>
          </a:p>
          <a:p>
            <a:r>
              <a:rPr lang="en-GB" sz="2000" dirty="0"/>
              <a:t>*** Only reads that are spanning all bins are included in the analysis ***</a:t>
            </a:r>
          </a:p>
          <a:p>
            <a:endParaRPr lang="en-GB" sz="2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6B1911-D318-B0C0-0BD7-86A1D0905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941" y="2641218"/>
            <a:ext cx="8374117" cy="3875984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7A42E2B-BA19-C030-B928-78641F914C79}"/>
              </a:ext>
            </a:extLst>
          </p:cNvPr>
          <p:cNvSpPr/>
          <p:nvPr/>
        </p:nvSpPr>
        <p:spPr>
          <a:xfrm>
            <a:off x="7529348" y="5941771"/>
            <a:ext cx="2753710" cy="439676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Sönmezer</a:t>
            </a:r>
            <a:r>
              <a:rPr lang="en-GB" sz="1400" dirty="0">
                <a:solidFill>
                  <a:schemeClr val="tx1"/>
                </a:solidFill>
              </a:rPr>
              <a:t> et al., 2021</a:t>
            </a:r>
          </a:p>
        </p:txBody>
      </p:sp>
    </p:spTree>
    <p:extLst>
      <p:ext uri="{BB962C8B-B14F-4D97-AF65-F5344CB8AC3E}">
        <p14:creationId xmlns:p14="http://schemas.microsoft.com/office/powerpoint/2010/main" val="2094892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42FC1D-67B6-A84B-4610-37F1F7E68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"/>
          <a:stretch/>
        </p:blipFill>
        <p:spPr>
          <a:xfrm>
            <a:off x="2535743" y="959068"/>
            <a:ext cx="7120513" cy="57965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B709D0-F4DB-4FA0-9CA7-0E850967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4399"/>
          </a:xfrm>
        </p:spPr>
        <p:txBody>
          <a:bodyPr>
            <a:normAutofit/>
          </a:bodyPr>
          <a:lstStyle/>
          <a:p>
            <a:r>
              <a:rPr lang="en-GB" sz="2800" dirty="0"/>
              <a:t>Molecular Sorting: quantify number of molecules in each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EF1C-0A5C-47C4-1F7A-672E82AC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776" y="846677"/>
            <a:ext cx="10996448" cy="4957763"/>
          </a:xfrm>
        </p:spPr>
        <p:txBody>
          <a:bodyPr>
            <a:normAutofit/>
          </a:bodyPr>
          <a:lstStyle/>
          <a:p>
            <a:r>
              <a:rPr lang="en-GB" sz="2000" dirty="0"/>
              <a:t>Promoter</a:t>
            </a:r>
          </a:p>
          <a:p>
            <a:endParaRPr lang="en-GB" sz="2000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7A42E2B-BA19-C030-B928-78641F914C79}"/>
              </a:ext>
            </a:extLst>
          </p:cNvPr>
          <p:cNvSpPr/>
          <p:nvPr/>
        </p:nvSpPr>
        <p:spPr>
          <a:xfrm>
            <a:off x="9590688" y="6410441"/>
            <a:ext cx="2003535" cy="439676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Krebs et al., 2017</a:t>
            </a:r>
          </a:p>
        </p:txBody>
      </p:sp>
    </p:spTree>
    <p:extLst>
      <p:ext uri="{BB962C8B-B14F-4D97-AF65-F5344CB8AC3E}">
        <p14:creationId xmlns:p14="http://schemas.microsoft.com/office/powerpoint/2010/main" val="3900646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CD4DB0-7316-BA4A-BC9B-4C6D4EF606CD}"/>
              </a:ext>
            </a:extLst>
          </p:cNvPr>
          <p:cNvSpPr txBox="1"/>
          <p:nvPr/>
        </p:nvSpPr>
        <p:spPr>
          <a:xfrm>
            <a:off x="4074400" y="6348451"/>
            <a:ext cx="8131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36820"/>
            <a:r>
              <a:rPr lang="de-DE" sz="1800" b="1" dirty="0" err="1">
                <a:solidFill>
                  <a:srgbClr val="A0AFAE">
                    <a:lumMod val="75000"/>
                  </a:srgbClr>
                </a:solidFill>
                <a:latin typeface="Arial"/>
              </a:rPr>
              <a:t>Kleinendorst</a:t>
            </a:r>
            <a:r>
              <a:rPr lang="de-DE" sz="1800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 </a:t>
            </a:r>
            <a:r>
              <a:rPr lang="de-DE" b="1" dirty="0" err="1">
                <a:solidFill>
                  <a:srgbClr val="A0AFAE">
                    <a:lumMod val="75000"/>
                  </a:srgbClr>
                </a:solidFill>
                <a:latin typeface="Arial"/>
              </a:rPr>
              <a:t>Rozemarijn</a:t>
            </a:r>
            <a:r>
              <a:rPr lang="de-DE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, </a:t>
            </a:r>
            <a:r>
              <a:rPr lang="de-DE" sz="1800" b="1" dirty="0" err="1">
                <a:solidFill>
                  <a:srgbClr val="A0AFAE">
                    <a:lumMod val="75000"/>
                  </a:srgbClr>
                </a:solidFill>
                <a:latin typeface="Arial"/>
              </a:rPr>
              <a:t>Barzaghi</a:t>
            </a:r>
            <a:r>
              <a:rPr lang="de-DE" sz="1800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 Guido </a:t>
            </a:r>
            <a:r>
              <a:rPr lang="de-DE" sz="1800" b="1" i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et al</a:t>
            </a:r>
            <a:r>
              <a:rPr lang="de-DE" sz="1800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, Nature </a:t>
            </a:r>
            <a:r>
              <a:rPr lang="de-DE" sz="1800" b="1" dirty="0" err="1">
                <a:solidFill>
                  <a:srgbClr val="A0AFAE">
                    <a:lumMod val="75000"/>
                  </a:srgbClr>
                </a:solidFill>
                <a:latin typeface="Arial"/>
              </a:rPr>
              <a:t>Protocols</a:t>
            </a:r>
            <a:r>
              <a:rPr lang="de-DE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 2021</a:t>
            </a:r>
            <a:endParaRPr lang="de-DE" sz="1800" b="1" dirty="0">
              <a:solidFill>
                <a:srgbClr val="A0AFAE">
                  <a:lumMod val="75000"/>
                </a:srgbClr>
              </a:solidFill>
              <a:latin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E8C021-F241-BE43-B2DC-F3582DF0B7DF}"/>
              </a:ext>
            </a:extLst>
          </p:cNvPr>
          <p:cNvGrpSpPr/>
          <p:nvPr/>
        </p:nvGrpSpPr>
        <p:grpSpPr>
          <a:xfrm>
            <a:off x="-183" y="-25335"/>
            <a:ext cx="12192000" cy="1054971"/>
            <a:chOff x="-183" y="-25335"/>
            <a:chExt cx="12192000" cy="10549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805FEB-D599-0340-A93A-E64EFC29ADFB}"/>
                </a:ext>
              </a:extLst>
            </p:cNvPr>
            <p:cNvSpPr/>
            <p:nvPr/>
          </p:nvSpPr>
          <p:spPr>
            <a:xfrm>
              <a:off x="-183" y="-25335"/>
              <a:ext cx="12192000" cy="7366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tx1"/>
                  </a:solidFill>
                  <a:latin typeface="Arial"/>
                  <a:cs typeface="Arial"/>
                </a:rPr>
                <a:t>The choice of footprinting strategy</a:t>
              </a:r>
              <a:endParaRPr lang="en-GB" sz="28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15" name="Picture 14" descr="EMBL_rgb_logo_20061.png">
              <a:extLst>
                <a:ext uri="{FF2B5EF4-FFF2-40B4-BE49-F238E27FC236}">
                  <a16:creationId xmlns:a16="http://schemas.microsoft.com/office/drawing/2014/main" id="{947D6897-BE34-3F45-84F0-1E4360534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05" t="-3996" r="-2678" b="-2703"/>
            <a:stretch/>
          </p:blipFill>
          <p:spPr>
            <a:xfrm>
              <a:off x="11168539" y="387719"/>
              <a:ext cx="631004" cy="641917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F35FE46-F6F6-F669-87F9-061CEC58F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540" y="1290599"/>
            <a:ext cx="8821057" cy="459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08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CD4DB0-7316-BA4A-BC9B-4C6D4EF606CD}"/>
              </a:ext>
            </a:extLst>
          </p:cNvPr>
          <p:cNvSpPr txBox="1"/>
          <p:nvPr/>
        </p:nvSpPr>
        <p:spPr>
          <a:xfrm>
            <a:off x="4074400" y="6348451"/>
            <a:ext cx="8131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36820"/>
            <a:r>
              <a:rPr lang="de-DE" sz="1800" b="1" dirty="0" err="1">
                <a:solidFill>
                  <a:srgbClr val="A0AFAE">
                    <a:lumMod val="75000"/>
                  </a:srgbClr>
                </a:solidFill>
                <a:latin typeface="Arial"/>
              </a:rPr>
              <a:t>Kleinendorst</a:t>
            </a:r>
            <a:r>
              <a:rPr lang="de-DE" sz="1800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 </a:t>
            </a:r>
            <a:r>
              <a:rPr lang="de-DE" b="1" dirty="0" err="1">
                <a:solidFill>
                  <a:srgbClr val="A0AFAE">
                    <a:lumMod val="75000"/>
                  </a:srgbClr>
                </a:solidFill>
                <a:latin typeface="Arial"/>
              </a:rPr>
              <a:t>Rozemarijn</a:t>
            </a:r>
            <a:r>
              <a:rPr lang="de-DE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, </a:t>
            </a:r>
            <a:r>
              <a:rPr lang="de-DE" sz="1800" b="1" dirty="0" err="1">
                <a:solidFill>
                  <a:srgbClr val="A0AFAE">
                    <a:lumMod val="75000"/>
                  </a:srgbClr>
                </a:solidFill>
                <a:latin typeface="Arial"/>
              </a:rPr>
              <a:t>Barzaghi</a:t>
            </a:r>
            <a:r>
              <a:rPr lang="de-DE" sz="1800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 Guido </a:t>
            </a:r>
            <a:r>
              <a:rPr lang="de-DE" sz="1800" b="1" i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et al</a:t>
            </a:r>
            <a:r>
              <a:rPr lang="de-DE" sz="1800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, Nature </a:t>
            </a:r>
            <a:r>
              <a:rPr lang="de-DE" sz="1800" b="1" dirty="0" err="1">
                <a:solidFill>
                  <a:srgbClr val="A0AFAE">
                    <a:lumMod val="75000"/>
                  </a:srgbClr>
                </a:solidFill>
                <a:latin typeface="Arial"/>
              </a:rPr>
              <a:t>Protocols</a:t>
            </a:r>
            <a:r>
              <a:rPr lang="de-DE" b="1" dirty="0">
                <a:solidFill>
                  <a:srgbClr val="A0AFAE">
                    <a:lumMod val="75000"/>
                  </a:srgbClr>
                </a:solidFill>
                <a:latin typeface="Arial"/>
              </a:rPr>
              <a:t> 2021</a:t>
            </a:r>
            <a:endParaRPr lang="de-DE" sz="1800" b="1" dirty="0">
              <a:solidFill>
                <a:srgbClr val="A0AFAE">
                  <a:lumMod val="75000"/>
                </a:srgbClr>
              </a:solidFill>
              <a:latin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E8C021-F241-BE43-B2DC-F3582DF0B7DF}"/>
              </a:ext>
            </a:extLst>
          </p:cNvPr>
          <p:cNvGrpSpPr/>
          <p:nvPr/>
        </p:nvGrpSpPr>
        <p:grpSpPr>
          <a:xfrm>
            <a:off x="-183" y="-25335"/>
            <a:ext cx="12192000" cy="1054971"/>
            <a:chOff x="-183" y="-25335"/>
            <a:chExt cx="12192000" cy="10549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805FEB-D599-0340-A93A-E64EFC29ADFB}"/>
                </a:ext>
              </a:extLst>
            </p:cNvPr>
            <p:cNvSpPr/>
            <p:nvPr/>
          </p:nvSpPr>
          <p:spPr>
            <a:xfrm>
              <a:off x="-183" y="-25335"/>
              <a:ext cx="12192000" cy="7366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tx1"/>
                  </a:solidFill>
                  <a:latin typeface="Arial"/>
                  <a:cs typeface="Arial"/>
                </a:rPr>
                <a:t>Single molecule sorting</a:t>
              </a:r>
              <a:endParaRPr lang="en-GB" sz="28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15" name="Picture 14" descr="EMBL_rgb_logo_20061.png">
              <a:extLst>
                <a:ext uri="{FF2B5EF4-FFF2-40B4-BE49-F238E27FC236}">
                  <a16:creationId xmlns:a16="http://schemas.microsoft.com/office/drawing/2014/main" id="{947D6897-BE34-3F45-84F0-1E4360534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05" t="-3996" r="-2678" b="-2703"/>
            <a:stretch/>
          </p:blipFill>
          <p:spPr>
            <a:xfrm>
              <a:off x="11168539" y="387719"/>
              <a:ext cx="631004" cy="641917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9E93567-4A76-427D-E678-C9B1604F8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46" y="936171"/>
            <a:ext cx="11340554" cy="50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24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2FEA-63B6-CFE5-6E30-3B4FA79CA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9A141-7663-EBE9-4187-57F727E13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117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71DD-15A7-FE1E-B2D7-C2C6E97A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FA621-1CD9-D1FC-476C-5DA3F4C34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791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487394" y="2925587"/>
            <a:ext cx="737268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  <a:buSzPct val="90000"/>
            </a:pPr>
            <a:r>
              <a:rPr lang="en-GB" sz="2880" dirty="0">
                <a:latin typeface="Arial" pitchFamily="34" charset="0"/>
                <a:cs typeface="Arial" pitchFamily="34" charset="0"/>
              </a:rPr>
              <a:t>How is genetic information translated into gene expression patterns 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40394" y="2223855"/>
            <a:ext cx="1207382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  <a:buSzPct val="90000"/>
            </a:pPr>
            <a:r>
              <a:rPr lang="en-GB" sz="1920" dirty="0">
                <a:latin typeface="Arial" pitchFamily="34" charset="0"/>
                <a:cs typeface="Arial" pitchFamily="34" charset="0"/>
              </a:rPr>
              <a:t>enhancer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96778" y="2223855"/>
            <a:ext cx="1167307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  <a:buSzPct val="90000"/>
            </a:pPr>
            <a:r>
              <a:rPr lang="en-GB" sz="1920" dirty="0">
                <a:latin typeface="Arial" pitchFamily="34" charset="0"/>
                <a:cs typeface="Arial" pitchFamily="34" charset="0"/>
              </a:rPr>
              <a:t>promoter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659893" y="2223855"/>
            <a:ext cx="729687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1"/>
              </a:buClr>
              <a:buSzPct val="90000"/>
            </a:pPr>
            <a:r>
              <a:rPr lang="en-GB" sz="1920" dirty="0">
                <a:latin typeface="Arial" pitchFamily="34" charset="0"/>
                <a:cs typeface="Arial" pitchFamily="34" charset="0"/>
              </a:rPr>
              <a:t>gene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31430D-5836-EF4A-966C-9BC38EF32EAF}"/>
              </a:ext>
            </a:extLst>
          </p:cNvPr>
          <p:cNvCxnSpPr/>
          <p:nvPr/>
        </p:nvCxnSpPr>
        <p:spPr>
          <a:xfrm>
            <a:off x="6450591" y="2046446"/>
            <a:ext cx="37930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EBA29A5-F025-0A46-AA4B-A85F7FA76D0C}"/>
              </a:ext>
            </a:extLst>
          </p:cNvPr>
          <p:cNvSpPr/>
          <p:nvPr/>
        </p:nvSpPr>
        <p:spPr>
          <a:xfrm>
            <a:off x="6803049" y="1949788"/>
            <a:ext cx="1046266" cy="1902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8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175D8B-4234-134E-AEF5-B4F4F3D58C90}"/>
              </a:ext>
            </a:extLst>
          </p:cNvPr>
          <p:cNvSpPr/>
          <p:nvPr/>
        </p:nvSpPr>
        <p:spPr>
          <a:xfrm>
            <a:off x="7815377" y="1891719"/>
            <a:ext cx="2038877" cy="3063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8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DC7C3E-3D17-A041-9B17-BBD95C409627}"/>
              </a:ext>
            </a:extLst>
          </p:cNvPr>
          <p:cNvSpPr/>
          <p:nvPr/>
        </p:nvSpPr>
        <p:spPr>
          <a:xfrm>
            <a:off x="7124100" y="1365188"/>
            <a:ext cx="363472" cy="607199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16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678CB5-E1BF-DE4D-8BCC-2F39FB1C5277}"/>
              </a:ext>
            </a:extLst>
          </p:cNvPr>
          <p:cNvGrpSpPr/>
          <p:nvPr/>
        </p:nvGrpSpPr>
        <p:grpSpPr>
          <a:xfrm>
            <a:off x="7698710" y="1278778"/>
            <a:ext cx="1239992" cy="732187"/>
            <a:chOff x="4568109" y="3573276"/>
            <a:chExt cx="776354" cy="458419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868C654-F3C8-9E4B-BA49-169482EEA9B6}"/>
                </a:ext>
              </a:extLst>
            </p:cNvPr>
            <p:cNvSpPr/>
            <p:nvPr/>
          </p:nvSpPr>
          <p:spPr>
            <a:xfrm>
              <a:off x="4716016" y="3577580"/>
              <a:ext cx="628440" cy="454115"/>
            </a:xfrm>
            <a:prstGeom prst="ellipse">
              <a:avLst/>
            </a:prstGeom>
            <a:solidFill>
              <a:srgbClr val="660066"/>
            </a:solidFill>
            <a:ln w="635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60" dirty="0">
                <a:ln>
                  <a:solidFill>
                    <a:srgbClr val="000000"/>
                  </a:solidFill>
                </a:ln>
                <a:noFill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CF51416-98AA-FB42-8D6D-710297B26CB3}"/>
                </a:ext>
              </a:extLst>
            </p:cNvPr>
            <p:cNvSpPr txBox="1"/>
            <p:nvPr/>
          </p:nvSpPr>
          <p:spPr>
            <a:xfrm>
              <a:off x="4716023" y="3576803"/>
              <a:ext cx="628440" cy="150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1"/>
                </a:buClr>
                <a:buSzPct val="90000"/>
              </a:pPr>
              <a:r>
                <a:rPr lang="en-GB" sz="960" dirty="0">
                  <a:noFill/>
                  <a:latin typeface="Arial" pitchFamily="34" charset="0"/>
                  <a:cs typeface="Arial" pitchFamily="34" charset="0"/>
                </a:rPr>
                <a:t>Pol II</a:t>
              </a: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566BE69-CEA2-5444-B29B-CBFE8C6B3E49}"/>
                </a:ext>
              </a:extLst>
            </p:cNvPr>
            <p:cNvSpPr/>
            <p:nvPr/>
          </p:nvSpPr>
          <p:spPr>
            <a:xfrm>
              <a:off x="4568109" y="3573276"/>
              <a:ext cx="468249" cy="447774"/>
            </a:xfrm>
            <a:custGeom>
              <a:avLst/>
              <a:gdLst>
                <a:gd name="connsiteX0" fmla="*/ 0 w 542636"/>
                <a:gd name="connsiteY0" fmla="*/ 0 h 415636"/>
                <a:gd name="connsiteX1" fmla="*/ 80818 w 542636"/>
                <a:gd name="connsiteY1" fmla="*/ 184727 h 415636"/>
                <a:gd name="connsiteX2" fmla="*/ 277091 w 542636"/>
                <a:gd name="connsiteY2" fmla="*/ 357909 h 415636"/>
                <a:gd name="connsiteX3" fmla="*/ 542636 w 542636"/>
                <a:gd name="connsiteY3" fmla="*/ 415636 h 41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636" h="415636">
                  <a:moveTo>
                    <a:pt x="0" y="0"/>
                  </a:moveTo>
                  <a:cubicBezTo>
                    <a:pt x="17318" y="62538"/>
                    <a:pt x="34636" y="125076"/>
                    <a:pt x="80818" y="184727"/>
                  </a:cubicBezTo>
                  <a:cubicBezTo>
                    <a:pt x="127000" y="244378"/>
                    <a:pt x="200121" y="319424"/>
                    <a:pt x="277091" y="357909"/>
                  </a:cubicBezTo>
                  <a:cubicBezTo>
                    <a:pt x="354061" y="396394"/>
                    <a:pt x="542636" y="415636"/>
                    <a:pt x="542636" y="415636"/>
                  </a:cubicBezTo>
                </a:path>
              </a:pathLst>
            </a:custGeom>
            <a:ln w="28575" cmpd="sng">
              <a:solidFill>
                <a:srgbClr val="4583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960" dirty="0">
                <a:noFill/>
              </a:endParaRPr>
            </a:p>
          </p:txBody>
        </p: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6FE5FB4-A6B3-CA40-A9A4-7697D27A3045}"/>
              </a:ext>
            </a:extLst>
          </p:cNvPr>
          <p:cNvCxnSpPr/>
          <p:nvPr/>
        </p:nvCxnSpPr>
        <p:spPr>
          <a:xfrm>
            <a:off x="2216868" y="2044895"/>
            <a:ext cx="31347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5B8A3D2-D3C5-9148-9B2E-11640BED86B3}"/>
              </a:ext>
            </a:extLst>
          </p:cNvPr>
          <p:cNvSpPr/>
          <p:nvPr/>
        </p:nvSpPr>
        <p:spPr>
          <a:xfrm>
            <a:off x="2775283" y="1943033"/>
            <a:ext cx="2018617" cy="1898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B29B905-7241-0B42-907B-AF21BA026CD3}"/>
              </a:ext>
            </a:extLst>
          </p:cNvPr>
          <p:cNvSpPr/>
          <p:nvPr/>
        </p:nvSpPr>
        <p:spPr>
          <a:xfrm>
            <a:off x="3112370" y="1952782"/>
            <a:ext cx="80669" cy="170327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4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0E6E60A-1911-3E45-A439-B9AF0F620654}"/>
              </a:ext>
            </a:extLst>
          </p:cNvPr>
          <p:cNvSpPr/>
          <p:nvPr/>
        </p:nvSpPr>
        <p:spPr>
          <a:xfrm>
            <a:off x="3566016" y="1952782"/>
            <a:ext cx="80669" cy="17032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4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B1A05B3-B4E6-A549-AA27-917301035CF5}"/>
              </a:ext>
            </a:extLst>
          </p:cNvPr>
          <p:cNvSpPr/>
          <p:nvPr/>
        </p:nvSpPr>
        <p:spPr>
          <a:xfrm>
            <a:off x="3938142" y="1960523"/>
            <a:ext cx="80669" cy="154843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4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73B86B0-A479-3540-A984-6F6E98BBFA70}"/>
              </a:ext>
            </a:extLst>
          </p:cNvPr>
          <p:cNvSpPr/>
          <p:nvPr/>
        </p:nvSpPr>
        <p:spPr>
          <a:xfrm>
            <a:off x="4237404" y="1960523"/>
            <a:ext cx="80669" cy="15484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4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9814F54-9AA3-0A4F-A424-289BF7E7A899}"/>
              </a:ext>
            </a:extLst>
          </p:cNvPr>
          <p:cNvGrpSpPr/>
          <p:nvPr/>
        </p:nvGrpSpPr>
        <p:grpSpPr>
          <a:xfrm>
            <a:off x="7628691" y="1613527"/>
            <a:ext cx="291100" cy="316422"/>
            <a:chOff x="4397924" y="3558833"/>
            <a:chExt cx="472724" cy="752324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D79F5BE-C2BE-2A43-8B46-55E32F048893}"/>
                </a:ext>
              </a:extLst>
            </p:cNvPr>
            <p:cNvCxnSpPr/>
            <p:nvPr/>
          </p:nvCxnSpPr>
          <p:spPr>
            <a:xfrm>
              <a:off x="4397924" y="3558833"/>
              <a:ext cx="0" cy="75232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D52921C-D62B-D446-B85B-ACE5C89BBDF4}"/>
                </a:ext>
              </a:extLst>
            </p:cNvPr>
            <p:cNvCxnSpPr/>
            <p:nvPr/>
          </p:nvCxnSpPr>
          <p:spPr>
            <a:xfrm>
              <a:off x="4397924" y="3579444"/>
              <a:ext cx="47272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3B72EF-829B-234F-A6CF-88D35A25F0C4}"/>
              </a:ext>
            </a:extLst>
          </p:cNvPr>
          <p:cNvCxnSpPr/>
          <p:nvPr/>
        </p:nvCxnSpPr>
        <p:spPr>
          <a:xfrm flipV="1">
            <a:off x="5280604" y="2038483"/>
            <a:ext cx="1157964" cy="489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8EE100EC-F7E9-A842-941F-7924083259E5}"/>
              </a:ext>
            </a:extLst>
          </p:cNvPr>
          <p:cNvSpPr/>
          <p:nvPr/>
        </p:nvSpPr>
        <p:spPr>
          <a:xfrm>
            <a:off x="7296919" y="1967473"/>
            <a:ext cx="80669" cy="15484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4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78B1DD6-77C8-194A-B47D-7E6B53FA2BB7}"/>
              </a:ext>
            </a:extLst>
          </p:cNvPr>
          <p:cNvSpPr/>
          <p:nvPr/>
        </p:nvSpPr>
        <p:spPr>
          <a:xfrm>
            <a:off x="7124100" y="1959733"/>
            <a:ext cx="80669" cy="17032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4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FBF8DF0-AE6E-1C4B-8D08-89C9B69D6AE7}"/>
              </a:ext>
            </a:extLst>
          </p:cNvPr>
          <p:cNvSpPr/>
          <p:nvPr/>
        </p:nvSpPr>
        <p:spPr>
          <a:xfrm>
            <a:off x="3441368" y="1337843"/>
            <a:ext cx="363472" cy="607199"/>
          </a:xfrm>
          <a:prstGeom prst="ellipse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160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0485D42-D142-C549-A677-6DBA9058D8A3}"/>
              </a:ext>
            </a:extLst>
          </p:cNvPr>
          <p:cNvGrpSpPr/>
          <p:nvPr/>
        </p:nvGrpSpPr>
        <p:grpSpPr>
          <a:xfrm>
            <a:off x="1957292" y="1483235"/>
            <a:ext cx="686936" cy="563191"/>
            <a:chOff x="1331640" y="2713485"/>
            <a:chExt cx="432050" cy="413255"/>
          </a:xfrm>
        </p:grpSpPr>
        <p:sp>
          <p:nvSpPr>
            <p:cNvPr id="83" name="Can 82">
              <a:extLst>
                <a:ext uri="{FF2B5EF4-FFF2-40B4-BE49-F238E27FC236}">
                  <a16:creationId xmlns:a16="http://schemas.microsoft.com/office/drawing/2014/main" id="{BF6F4E9C-00B5-174B-A23A-24A6F7AB2457}"/>
                </a:ext>
              </a:extLst>
            </p:cNvPr>
            <p:cNvSpPr/>
            <p:nvPr/>
          </p:nvSpPr>
          <p:spPr>
            <a:xfrm rot="5400000" flipV="1">
              <a:off x="1344213" y="2700913"/>
              <a:ext cx="406904" cy="432050"/>
            </a:xfrm>
            <a:prstGeom prst="can">
              <a:avLst>
                <a:gd name="adj" fmla="val 52789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7170" indent="-217170" algn="ctr"/>
              <a:endParaRPr lang="en-GB" sz="1920" dirty="0" err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4" name="Curved Connector 83">
              <a:extLst>
                <a:ext uri="{FF2B5EF4-FFF2-40B4-BE49-F238E27FC236}">
                  <a16:creationId xmlns:a16="http://schemas.microsoft.com/office/drawing/2014/main" id="{278C6B5E-9FDE-C34F-81C6-79B88DF5154C}"/>
                </a:ext>
              </a:extLst>
            </p:cNvPr>
            <p:cNvCxnSpPr/>
            <p:nvPr/>
          </p:nvCxnSpPr>
          <p:spPr>
            <a:xfrm rot="16200000" flipH="1">
              <a:off x="1409870" y="2916938"/>
              <a:ext cx="406904" cy="12700"/>
            </a:xfrm>
            <a:prstGeom prst="curvedConnector5">
              <a:avLst>
                <a:gd name="adj1" fmla="val -1192"/>
                <a:gd name="adj2" fmla="val 873677"/>
                <a:gd name="adj3" fmla="val 103180"/>
              </a:avLst>
            </a:prstGeom>
            <a:ln w="28575" cmpd="sng"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urved Connector 91">
              <a:extLst>
                <a:ext uri="{FF2B5EF4-FFF2-40B4-BE49-F238E27FC236}">
                  <a16:creationId xmlns:a16="http://schemas.microsoft.com/office/drawing/2014/main" id="{DF823335-67FE-3E47-82F3-D75AF683A80F}"/>
                </a:ext>
              </a:extLst>
            </p:cNvPr>
            <p:cNvCxnSpPr/>
            <p:nvPr/>
          </p:nvCxnSpPr>
          <p:spPr>
            <a:xfrm rot="16200000" flipH="1">
              <a:off x="1278554" y="2910587"/>
              <a:ext cx="406904" cy="12700"/>
            </a:xfrm>
            <a:prstGeom prst="curvedConnector5">
              <a:avLst>
                <a:gd name="adj1" fmla="val -1192"/>
                <a:gd name="adj2" fmla="val 873677"/>
                <a:gd name="adj3" fmla="val 103180"/>
              </a:avLst>
            </a:prstGeom>
            <a:ln w="28575" cmpd="sng"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6DE7834-7692-704A-82C3-CD4D5690E3AB}"/>
              </a:ext>
            </a:extLst>
          </p:cNvPr>
          <p:cNvGrpSpPr/>
          <p:nvPr/>
        </p:nvGrpSpPr>
        <p:grpSpPr>
          <a:xfrm>
            <a:off x="4813149" y="1474581"/>
            <a:ext cx="686936" cy="563191"/>
            <a:chOff x="1331640" y="2713485"/>
            <a:chExt cx="432050" cy="413255"/>
          </a:xfrm>
        </p:grpSpPr>
        <p:sp>
          <p:nvSpPr>
            <p:cNvPr id="94" name="Can 93">
              <a:extLst>
                <a:ext uri="{FF2B5EF4-FFF2-40B4-BE49-F238E27FC236}">
                  <a16:creationId xmlns:a16="http://schemas.microsoft.com/office/drawing/2014/main" id="{AAC2EC01-5590-304B-8CCF-7B86762CB8D2}"/>
                </a:ext>
              </a:extLst>
            </p:cNvPr>
            <p:cNvSpPr/>
            <p:nvPr/>
          </p:nvSpPr>
          <p:spPr>
            <a:xfrm rot="5400000" flipV="1">
              <a:off x="1344213" y="2700913"/>
              <a:ext cx="406904" cy="432050"/>
            </a:xfrm>
            <a:prstGeom prst="can">
              <a:avLst>
                <a:gd name="adj" fmla="val 52789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7170" indent="-217170" algn="ctr"/>
              <a:endParaRPr lang="en-GB" sz="1920" dirty="0" err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7" name="Curved Connector 96">
              <a:extLst>
                <a:ext uri="{FF2B5EF4-FFF2-40B4-BE49-F238E27FC236}">
                  <a16:creationId xmlns:a16="http://schemas.microsoft.com/office/drawing/2014/main" id="{0EE661C0-8AD2-EB49-A52E-7B1E45028135}"/>
                </a:ext>
              </a:extLst>
            </p:cNvPr>
            <p:cNvCxnSpPr/>
            <p:nvPr/>
          </p:nvCxnSpPr>
          <p:spPr>
            <a:xfrm rot="16200000" flipH="1">
              <a:off x="1409870" y="2916938"/>
              <a:ext cx="406904" cy="12700"/>
            </a:xfrm>
            <a:prstGeom prst="curvedConnector5">
              <a:avLst>
                <a:gd name="adj1" fmla="val -1192"/>
                <a:gd name="adj2" fmla="val 873677"/>
                <a:gd name="adj3" fmla="val 103180"/>
              </a:avLst>
            </a:prstGeom>
            <a:ln w="28575" cmpd="sng"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97">
              <a:extLst>
                <a:ext uri="{FF2B5EF4-FFF2-40B4-BE49-F238E27FC236}">
                  <a16:creationId xmlns:a16="http://schemas.microsoft.com/office/drawing/2014/main" id="{87FC3DCC-335E-9344-BEFE-EBFB204636DC}"/>
                </a:ext>
              </a:extLst>
            </p:cNvPr>
            <p:cNvCxnSpPr/>
            <p:nvPr/>
          </p:nvCxnSpPr>
          <p:spPr>
            <a:xfrm rot="16200000" flipH="1">
              <a:off x="1278554" y="2910587"/>
              <a:ext cx="406904" cy="12700"/>
            </a:xfrm>
            <a:prstGeom prst="curvedConnector5">
              <a:avLst>
                <a:gd name="adj1" fmla="val -1192"/>
                <a:gd name="adj2" fmla="val 873677"/>
                <a:gd name="adj3" fmla="val 103180"/>
              </a:avLst>
            </a:prstGeom>
            <a:ln w="28575" cmpd="sng"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E6EB098-B86A-CB4E-B4FC-E1E745E77CD3}"/>
              </a:ext>
            </a:extLst>
          </p:cNvPr>
          <p:cNvGrpSpPr/>
          <p:nvPr/>
        </p:nvGrpSpPr>
        <p:grpSpPr>
          <a:xfrm>
            <a:off x="9392858" y="1474581"/>
            <a:ext cx="686936" cy="563191"/>
            <a:chOff x="1331640" y="2713485"/>
            <a:chExt cx="432050" cy="413255"/>
          </a:xfrm>
        </p:grpSpPr>
        <p:sp>
          <p:nvSpPr>
            <p:cNvPr id="100" name="Can 99">
              <a:extLst>
                <a:ext uri="{FF2B5EF4-FFF2-40B4-BE49-F238E27FC236}">
                  <a16:creationId xmlns:a16="http://schemas.microsoft.com/office/drawing/2014/main" id="{5274322E-3A18-F046-8A1A-26B7F98E9A7A}"/>
                </a:ext>
              </a:extLst>
            </p:cNvPr>
            <p:cNvSpPr/>
            <p:nvPr/>
          </p:nvSpPr>
          <p:spPr>
            <a:xfrm rot="5400000" flipV="1">
              <a:off x="1344213" y="2700913"/>
              <a:ext cx="406904" cy="432050"/>
            </a:xfrm>
            <a:prstGeom prst="can">
              <a:avLst>
                <a:gd name="adj" fmla="val 52789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7170" indent="-217170" algn="ctr"/>
              <a:endParaRPr lang="en-GB" sz="1920" dirty="0" err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1" name="Curved Connector 100">
              <a:extLst>
                <a:ext uri="{FF2B5EF4-FFF2-40B4-BE49-F238E27FC236}">
                  <a16:creationId xmlns:a16="http://schemas.microsoft.com/office/drawing/2014/main" id="{75284F2D-2FC8-0640-A327-793C6B47C4F7}"/>
                </a:ext>
              </a:extLst>
            </p:cNvPr>
            <p:cNvCxnSpPr/>
            <p:nvPr/>
          </p:nvCxnSpPr>
          <p:spPr>
            <a:xfrm rot="16200000" flipH="1">
              <a:off x="1409870" y="2916938"/>
              <a:ext cx="406904" cy="12700"/>
            </a:xfrm>
            <a:prstGeom prst="curvedConnector5">
              <a:avLst>
                <a:gd name="adj1" fmla="val -1192"/>
                <a:gd name="adj2" fmla="val 873677"/>
                <a:gd name="adj3" fmla="val 103180"/>
              </a:avLst>
            </a:prstGeom>
            <a:ln w="28575" cmpd="sng"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urved Connector 101">
              <a:extLst>
                <a:ext uri="{FF2B5EF4-FFF2-40B4-BE49-F238E27FC236}">
                  <a16:creationId xmlns:a16="http://schemas.microsoft.com/office/drawing/2014/main" id="{50BD9185-4894-7F4E-852C-3F5350595A23}"/>
                </a:ext>
              </a:extLst>
            </p:cNvPr>
            <p:cNvCxnSpPr/>
            <p:nvPr/>
          </p:nvCxnSpPr>
          <p:spPr>
            <a:xfrm rot="16200000" flipH="1">
              <a:off x="1278554" y="2910587"/>
              <a:ext cx="406904" cy="12700"/>
            </a:xfrm>
            <a:prstGeom prst="curvedConnector5">
              <a:avLst>
                <a:gd name="adj1" fmla="val -1192"/>
                <a:gd name="adj2" fmla="val 873677"/>
                <a:gd name="adj3" fmla="val 103180"/>
              </a:avLst>
            </a:prstGeom>
            <a:ln w="28575" cmpd="sng"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A03812E-6B70-1343-AE3A-91B6CA572FBF}"/>
              </a:ext>
            </a:extLst>
          </p:cNvPr>
          <p:cNvGrpSpPr/>
          <p:nvPr/>
        </p:nvGrpSpPr>
        <p:grpSpPr>
          <a:xfrm>
            <a:off x="6104953" y="1493273"/>
            <a:ext cx="686936" cy="563191"/>
            <a:chOff x="1331640" y="2713485"/>
            <a:chExt cx="432050" cy="413255"/>
          </a:xfrm>
        </p:grpSpPr>
        <p:sp>
          <p:nvSpPr>
            <p:cNvPr id="104" name="Can 103">
              <a:extLst>
                <a:ext uri="{FF2B5EF4-FFF2-40B4-BE49-F238E27FC236}">
                  <a16:creationId xmlns:a16="http://schemas.microsoft.com/office/drawing/2014/main" id="{C5415754-414A-1A4F-8C9B-2F5686ACBD6D}"/>
                </a:ext>
              </a:extLst>
            </p:cNvPr>
            <p:cNvSpPr/>
            <p:nvPr/>
          </p:nvSpPr>
          <p:spPr>
            <a:xfrm rot="5400000" flipV="1">
              <a:off x="1344213" y="2700913"/>
              <a:ext cx="406904" cy="432050"/>
            </a:xfrm>
            <a:prstGeom prst="can">
              <a:avLst>
                <a:gd name="adj" fmla="val 52789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7170" indent="-217170" algn="ctr"/>
              <a:endParaRPr lang="en-GB" sz="1920" dirty="0" err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1" name="Curved Connector 110">
              <a:extLst>
                <a:ext uri="{FF2B5EF4-FFF2-40B4-BE49-F238E27FC236}">
                  <a16:creationId xmlns:a16="http://schemas.microsoft.com/office/drawing/2014/main" id="{8C8C70A0-377E-814B-907A-07C25605A1B9}"/>
                </a:ext>
              </a:extLst>
            </p:cNvPr>
            <p:cNvCxnSpPr/>
            <p:nvPr/>
          </p:nvCxnSpPr>
          <p:spPr>
            <a:xfrm rot="16200000" flipH="1">
              <a:off x="1409870" y="2916938"/>
              <a:ext cx="406904" cy="12700"/>
            </a:xfrm>
            <a:prstGeom prst="curvedConnector5">
              <a:avLst>
                <a:gd name="adj1" fmla="val -1192"/>
                <a:gd name="adj2" fmla="val 873677"/>
                <a:gd name="adj3" fmla="val 103180"/>
              </a:avLst>
            </a:prstGeom>
            <a:ln w="28575" cmpd="sng"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urved Connector 111">
              <a:extLst>
                <a:ext uri="{FF2B5EF4-FFF2-40B4-BE49-F238E27FC236}">
                  <a16:creationId xmlns:a16="http://schemas.microsoft.com/office/drawing/2014/main" id="{0A98994D-02D9-9A41-8938-1CFE7A86B759}"/>
                </a:ext>
              </a:extLst>
            </p:cNvPr>
            <p:cNvCxnSpPr/>
            <p:nvPr/>
          </p:nvCxnSpPr>
          <p:spPr>
            <a:xfrm rot="16200000" flipH="1">
              <a:off x="1278554" y="2910587"/>
              <a:ext cx="406904" cy="12700"/>
            </a:xfrm>
            <a:prstGeom prst="curvedConnector5">
              <a:avLst>
                <a:gd name="adj1" fmla="val -1192"/>
                <a:gd name="adj2" fmla="val 873677"/>
                <a:gd name="adj3" fmla="val 103180"/>
              </a:avLst>
            </a:prstGeom>
            <a:ln w="28575" cmpd="sng"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Oval 112">
            <a:extLst>
              <a:ext uri="{FF2B5EF4-FFF2-40B4-BE49-F238E27FC236}">
                <a16:creationId xmlns:a16="http://schemas.microsoft.com/office/drawing/2014/main" id="{51B5C44B-505C-244F-BB91-1644064B5ADD}"/>
              </a:ext>
            </a:extLst>
          </p:cNvPr>
          <p:cNvSpPr/>
          <p:nvPr/>
        </p:nvSpPr>
        <p:spPr>
          <a:xfrm>
            <a:off x="2175582" y="1355170"/>
            <a:ext cx="142176" cy="13816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7170" indent="-217170" algn="ctr"/>
            <a:endParaRPr lang="de-DE" sz="192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BF68122-78E3-E14B-AFEF-5C597254E49B}"/>
              </a:ext>
            </a:extLst>
          </p:cNvPr>
          <p:cNvSpPr/>
          <p:nvPr/>
        </p:nvSpPr>
        <p:spPr>
          <a:xfrm>
            <a:off x="2434811" y="1355170"/>
            <a:ext cx="142176" cy="138167"/>
          </a:xfrm>
          <a:prstGeom prst="ellipse">
            <a:avLst/>
          </a:prstGeom>
          <a:solidFill>
            <a:srgbClr val="42B23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7170" indent="-217170" algn="ctr"/>
            <a:endParaRPr lang="de-DE" sz="192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978016F-DA21-5745-88FF-2C69CACD33C5}"/>
              </a:ext>
            </a:extLst>
          </p:cNvPr>
          <p:cNvSpPr/>
          <p:nvPr/>
        </p:nvSpPr>
        <p:spPr>
          <a:xfrm>
            <a:off x="6288264" y="1355170"/>
            <a:ext cx="142176" cy="13816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7170" indent="-217170" algn="ctr"/>
            <a:endParaRPr lang="de-DE" sz="192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8805797-99F4-B44A-9C1D-8D4CE85FF959}"/>
              </a:ext>
            </a:extLst>
          </p:cNvPr>
          <p:cNvSpPr/>
          <p:nvPr/>
        </p:nvSpPr>
        <p:spPr>
          <a:xfrm>
            <a:off x="6201854" y="1268761"/>
            <a:ext cx="142176" cy="13816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7170" indent="-217170" algn="ctr"/>
            <a:endParaRPr lang="de-DE" sz="192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B4D19A7-6A2C-6D4A-8F3F-5E9338FA6008}"/>
              </a:ext>
            </a:extLst>
          </p:cNvPr>
          <p:cNvSpPr/>
          <p:nvPr/>
        </p:nvSpPr>
        <p:spPr>
          <a:xfrm>
            <a:off x="6115445" y="1182351"/>
            <a:ext cx="142176" cy="13816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7170" indent="-217170" algn="ctr"/>
            <a:endParaRPr lang="de-DE" sz="1920" dirty="0" err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72BFE2F-A2CF-6C46-AED0-9E4C7DA23317}"/>
              </a:ext>
            </a:extLst>
          </p:cNvPr>
          <p:cNvGrpSpPr/>
          <p:nvPr/>
        </p:nvGrpSpPr>
        <p:grpSpPr>
          <a:xfrm flipH="1">
            <a:off x="9850465" y="1182351"/>
            <a:ext cx="330566" cy="310986"/>
            <a:chOff x="1725600" y="2505844"/>
            <a:chExt cx="262496" cy="25915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59143DA-FCE5-FA4E-A328-6AD1CD07C237}"/>
                </a:ext>
              </a:extLst>
            </p:cNvPr>
            <p:cNvSpPr/>
            <p:nvPr/>
          </p:nvSpPr>
          <p:spPr>
            <a:xfrm>
              <a:off x="1869616" y="2649860"/>
              <a:ext cx="118480" cy="11513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7170" indent="-217170" algn="ctr"/>
              <a:endParaRPr lang="de-DE" sz="1920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49483317-0BD9-534E-9B65-2A87385386FF}"/>
                </a:ext>
              </a:extLst>
            </p:cNvPr>
            <p:cNvSpPr/>
            <p:nvPr/>
          </p:nvSpPr>
          <p:spPr>
            <a:xfrm>
              <a:off x="1797608" y="2577852"/>
              <a:ext cx="118480" cy="11513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7170" indent="-217170" algn="ctr"/>
              <a:endParaRPr lang="de-DE" sz="1920" dirty="0" err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D69C9DF-72F1-B141-AB1B-F85262A099EB}"/>
                </a:ext>
              </a:extLst>
            </p:cNvPr>
            <p:cNvSpPr/>
            <p:nvPr/>
          </p:nvSpPr>
          <p:spPr>
            <a:xfrm>
              <a:off x="1725600" y="2505844"/>
              <a:ext cx="118480" cy="11513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7170" indent="-217170" algn="ctr"/>
              <a:endParaRPr lang="de-DE" sz="1920" dirty="0" err="1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id="{C4A5FC5B-3E86-6F4F-8AB9-82D9CC0E8B6D}"/>
              </a:ext>
            </a:extLst>
          </p:cNvPr>
          <p:cNvSpPr/>
          <p:nvPr/>
        </p:nvSpPr>
        <p:spPr>
          <a:xfrm>
            <a:off x="5058368" y="1355170"/>
            <a:ext cx="142176" cy="13816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7170" indent="-217170" algn="ctr"/>
            <a:endParaRPr lang="de-DE" sz="192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2D66735-16D3-5D4E-89C3-C68089C2A9B9}"/>
              </a:ext>
            </a:extLst>
          </p:cNvPr>
          <p:cNvSpPr/>
          <p:nvPr/>
        </p:nvSpPr>
        <p:spPr>
          <a:xfrm>
            <a:off x="5322304" y="1375047"/>
            <a:ext cx="142176" cy="138167"/>
          </a:xfrm>
          <a:prstGeom prst="ellipse">
            <a:avLst/>
          </a:prstGeom>
          <a:solidFill>
            <a:srgbClr val="42B23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7170" indent="-217170" algn="ctr"/>
            <a:endParaRPr lang="de-DE" sz="192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9E76517-679F-2C48-A4A8-9FE13F981F3D}"/>
              </a:ext>
            </a:extLst>
          </p:cNvPr>
          <p:cNvSpPr/>
          <p:nvPr/>
        </p:nvSpPr>
        <p:spPr>
          <a:xfrm>
            <a:off x="6547493" y="1365188"/>
            <a:ext cx="142176" cy="138167"/>
          </a:xfrm>
          <a:prstGeom prst="ellipse">
            <a:avLst/>
          </a:prstGeom>
          <a:solidFill>
            <a:srgbClr val="42B23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7170" indent="-217170" algn="ctr"/>
            <a:endParaRPr lang="de-DE" sz="1920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26E0A9F-AC71-F744-90A4-5ACF8217A415}"/>
              </a:ext>
            </a:extLst>
          </p:cNvPr>
          <p:cNvSpPr/>
          <p:nvPr/>
        </p:nvSpPr>
        <p:spPr>
          <a:xfrm>
            <a:off x="9606808" y="1389823"/>
            <a:ext cx="142176" cy="138167"/>
          </a:xfrm>
          <a:prstGeom prst="ellipse">
            <a:avLst/>
          </a:prstGeom>
          <a:solidFill>
            <a:srgbClr val="42B23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7170" indent="-217170" algn="ctr"/>
            <a:endParaRPr lang="de-DE" sz="1920" dirty="0" err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0B69263-E832-5844-8380-FC44457E1DF7}"/>
              </a:ext>
            </a:extLst>
          </p:cNvPr>
          <p:cNvGrpSpPr/>
          <p:nvPr/>
        </p:nvGrpSpPr>
        <p:grpSpPr>
          <a:xfrm>
            <a:off x="3084133" y="1594270"/>
            <a:ext cx="142176" cy="358512"/>
            <a:chOff x="1263065" y="3445081"/>
            <a:chExt cx="118480" cy="29876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7B6F05D-801A-6C47-8B35-9D43E8C41237}"/>
                </a:ext>
              </a:extLst>
            </p:cNvPr>
            <p:cNvSpPr/>
            <p:nvPr/>
          </p:nvSpPr>
          <p:spPr>
            <a:xfrm>
              <a:off x="1263065" y="3445081"/>
              <a:ext cx="118480" cy="11513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7170" indent="-217170" algn="ctr"/>
              <a:endParaRPr lang="de-DE" sz="1920" dirty="0" err="1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1991BAC-2F2B-9640-B026-DACA002F69E4}"/>
                </a:ext>
              </a:extLst>
            </p:cNvPr>
            <p:cNvCxnSpPr/>
            <p:nvPr/>
          </p:nvCxnSpPr>
          <p:spPr>
            <a:xfrm>
              <a:off x="1322305" y="3560220"/>
              <a:ext cx="0" cy="183621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Oval 131">
            <a:extLst>
              <a:ext uri="{FF2B5EF4-FFF2-40B4-BE49-F238E27FC236}">
                <a16:creationId xmlns:a16="http://schemas.microsoft.com/office/drawing/2014/main" id="{4EE0B749-2688-E546-AC27-BF4CB7A2DA54}"/>
              </a:ext>
            </a:extLst>
          </p:cNvPr>
          <p:cNvSpPr/>
          <p:nvPr/>
        </p:nvSpPr>
        <p:spPr>
          <a:xfrm>
            <a:off x="4222610" y="1584592"/>
            <a:ext cx="142176" cy="13816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7170" indent="-217170" algn="ctr"/>
            <a:endParaRPr lang="de-DE" sz="1920" dirty="0" err="1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C0E3B23-4F6E-374C-870F-BEB37A48E539}"/>
              </a:ext>
            </a:extLst>
          </p:cNvPr>
          <p:cNvCxnSpPr>
            <a:stCxn id="132" idx="4"/>
          </p:cNvCxnSpPr>
          <p:nvPr/>
        </p:nvCxnSpPr>
        <p:spPr>
          <a:xfrm>
            <a:off x="4293698" y="1722759"/>
            <a:ext cx="0" cy="220345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42750F42-8A60-9F40-86F3-2EA490FD0E2E}"/>
              </a:ext>
            </a:extLst>
          </p:cNvPr>
          <p:cNvSpPr/>
          <p:nvPr/>
        </p:nvSpPr>
        <p:spPr>
          <a:xfrm>
            <a:off x="2981165" y="1349749"/>
            <a:ext cx="363472" cy="607199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16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C779546-5BFE-3749-A26E-A260324B5D48}"/>
              </a:ext>
            </a:extLst>
          </p:cNvPr>
          <p:cNvSpPr/>
          <p:nvPr/>
        </p:nvSpPr>
        <p:spPr>
          <a:xfrm>
            <a:off x="-183" y="-25335"/>
            <a:ext cx="12192000" cy="736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GB" sz="2800" dirty="0">
                <a:solidFill>
                  <a:schemeClr val="tx1"/>
                </a:solidFill>
                <a:latin typeface="Arial"/>
                <a:cs typeface="Arial"/>
              </a:rPr>
              <a:t>	Genomic organisation of transcriptional regulation</a:t>
            </a:r>
          </a:p>
          <a:p>
            <a:endParaRPr lang="en-GB" sz="2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87" name="Picture 86" descr="EMBL_rgb_logo_20061.png">
            <a:extLst>
              <a:ext uri="{FF2B5EF4-FFF2-40B4-BE49-F238E27FC236}">
                <a16:creationId xmlns:a16="http://schemas.microsoft.com/office/drawing/2014/main" id="{5435357C-A5B7-5D45-8CE3-933F8AA703EB}"/>
              </a:ext>
            </a:extLst>
          </p:cNvPr>
          <p:cNvPicPr>
            <a:picLocks noChangeAspect="1"/>
          </p:cNvPicPr>
          <p:nvPr/>
        </p:nvPicPr>
        <p:blipFill rotWithShape="1"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5" t="-3996" r="-2678" b="-2703"/>
          <a:stretch/>
        </p:blipFill>
        <p:spPr>
          <a:xfrm>
            <a:off x="11168539" y="387719"/>
            <a:ext cx="631004" cy="641917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59FC9FB-5694-84FA-B80F-3E197FA4C146}"/>
              </a:ext>
            </a:extLst>
          </p:cNvPr>
          <p:cNvGrpSpPr/>
          <p:nvPr/>
        </p:nvGrpSpPr>
        <p:grpSpPr>
          <a:xfrm>
            <a:off x="3319059" y="4064131"/>
            <a:ext cx="7779142" cy="2666174"/>
            <a:chOff x="3319059" y="4064131"/>
            <a:chExt cx="7779142" cy="266617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C396A9-91D7-31D4-1AB1-0506788DB766}"/>
                </a:ext>
              </a:extLst>
            </p:cNvPr>
            <p:cNvGrpSpPr/>
            <p:nvPr/>
          </p:nvGrpSpPr>
          <p:grpSpPr>
            <a:xfrm>
              <a:off x="3319059" y="4379505"/>
              <a:ext cx="7779142" cy="2350800"/>
              <a:chOff x="2257883" y="3649588"/>
              <a:chExt cx="6482618" cy="19590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E9B9C08-4BC6-06CC-A153-789E6B2E92A0}"/>
                  </a:ext>
                </a:extLst>
              </p:cNvPr>
              <p:cNvGrpSpPr/>
              <p:nvPr/>
            </p:nvGrpSpPr>
            <p:grpSpPr>
              <a:xfrm>
                <a:off x="2257883" y="4441676"/>
                <a:ext cx="841844" cy="323165"/>
                <a:chOff x="888629" y="1366818"/>
                <a:chExt cx="841844" cy="323165"/>
              </a:xfrm>
            </p:grpSpPr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6CED6856-6627-8D9C-7DDC-289F91CC38E5}"/>
                    </a:ext>
                  </a:extLst>
                </p:cNvPr>
                <p:cNvCxnSpPr/>
                <p:nvPr/>
              </p:nvCxnSpPr>
              <p:spPr>
                <a:xfrm>
                  <a:off x="1115616" y="1366818"/>
                  <a:ext cx="442295" cy="0"/>
                </a:xfrm>
                <a:prstGeom prst="straightConnector1">
                  <a:avLst/>
                </a:prstGeom>
                <a:ln w="12700">
                  <a:solidFill>
                    <a:srgbClr val="000000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96D0597-3BBF-AFC4-EA28-E3783B0ADD96}"/>
                    </a:ext>
                  </a:extLst>
                </p:cNvPr>
                <p:cNvSpPr txBox="1"/>
                <p:nvPr/>
              </p:nvSpPr>
              <p:spPr>
                <a:xfrm>
                  <a:off x="888629" y="1366818"/>
                  <a:ext cx="84184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Clr>
                      <a:schemeClr val="accent1"/>
                    </a:buClr>
                    <a:buSzPct val="90000"/>
                  </a:pPr>
                  <a:r>
                    <a:rPr lang="en-GB" sz="1920" dirty="0">
                      <a:latin typeface="Arial" pitchFamily="34" charset="0"/>
                      <a:cs typeface="Arial" pitchFamily="34" charset="0"/>
                    </a:rPr>
                    <a:t>&lt;300bp</a:t>
                  </a:r>
                  <a:endParaRPr lang="en-GB" sz="1920" baseline="3000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1E8A33C-36EE-9FE6-95F8-64253D8AF9D8}"/>
                  </a:ext>
                </a:extLst>
              </p:cNvPr>
              <p:cNvGrpSpPr/>
              <p:nvPr/>
            </p:nvGrpSpPr>
            <p:grpSpPr>
              <a:xfrm>
                <a:off x="2261495" y="4158810"/>
                <a:ext cx="949550" cy="143805"/>
                <a:chOff x="3018535" y="4734510"/>
                <a:chExt cx="2462881" cy="210546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14099A0-9B03-8E6B-5E37-60AE31E29F90}"/>
                    </a:ext>
                  </a:extLst>
                </p:cNvPr>
                <p:cNvSpPr/>
                <p:nvPr/>
              </p:nvSpPr>
              <p:spPr>
                <a:xfrm>
                  <a:off x="3018535" y="4734510"/>
                  <a:ext cx="2462881" cy="21054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16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A4F9E47-09E9-2702-C596-B07DAFEC265A}"/>
                    </a:ext>
                  </a:extLst>
                </p:cNvPr>
                <p:cNvSpPr/>
                <p:nvPr/>
              </p:nvSpPr>
              <p:spPr>
                <a:xfrm>
                  <a:off x="3429811" y="4743959"/>
                  <a:ext cx="98423" cy="188921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440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FAC3AA2-FBA7-0F0C-BEA5-E06086AF3D2E}"/>
                    </a:ext>
                  </a:extLst>
                </p:cNvPr>
                <p:cNvSpPr/>
                <p:nvPr/>
              </p:nvSpPr>
              <p:spPr>
                <a:xfrm>
                  <a:off x="3983296" y="4743959"/>
                  <a:ext cx="98423" cy="188921"/>
                </a:xfrm>
                <a:prstGeom prst="rect">
                  <a:avLst/>
                </a:prstGeom>
                <a:solidFill>
                  <a:srgbClr val="FF66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44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B5020D7-E576-2E89-9279-6FAFC7A95B77}"/>
                    </a:ext>
                  </a:extLst>
                </p:cNvPr>
                <p:cNvSpPr/>
                <p:nvPr/>
              </p:nvSpPr>
              <p:spPr>
                <a:xfrm>
                  <a:off x="4437321" y="4759846"/>
                  <a:ext cx="98423" cy="171747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44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C697D36-78C7-A499-49DE-2D1C241A9190}"/>
                    </a:ext>
                  </a:extLst>
                </p:cNvPr>
                <p:cNvSpPr/>
                <p:nvPr/>
              </p:nvSpPr>
              <p:spPr>
                <a:xfrm>
                  <a:off x="4802446" y="4759846"/>
                  <a:ext cx="98423" cy="17174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44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07A2DBE-FCCF-31B6-DAD8-AF5F63323F26}"/>
                  </a:ext>
                </a:extLst>
              </p:cNvPr>
              <p:cNvGrpSpPr/>
              <p:nvPr/>
            </p:nvGrpSpPr>
            <p:grpSpPr>
              <a:xfrm>
                <a:off x="3616447" y="3649588"/>
                <a:ext cx="3734993" cy="1616324"/>
                <a:chOff x="8238812" y="5117397"/>
                <a:chExt cx="3734993" cy="1616324"/>
              </a:xfrm>
            </p:grpSpPr>
            <p:pic>
              <p:nvPicPr>
                <p:cNvPr id="14" name="Picture 13" descr="retina.png">
                  <a:extLst>
                    <a:ext uri="{FF2B5EF4-FFF2-40B4-BE49-F238E27FC236}">
                      <a16:creationId xmlns:a16="http://schemas.microsoft.com/office/drawing/2014/main" id="{2F90DED2-52B5-AB11-E80A-5AAE7BAA6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39" b="8869"/>
                <a:stretch/>
              </p:blipFill>
              <p:spPr>
                <a:xfrm>
                  <a:off x="8238812" y="5136910"/>
                  <a:ext cx="1342230" cy="1596811"/>
                </a:xfrm>
                <a:prstGeom prst="rect">
                  <a:avLst/>
                </a:prstGeom>
              </p:spPr>
            </p:pic>
            <p:pic>
              <p:nvPicPr>
                <p:cNvPr id="15" name="Picture 14" descr="ganglion cells.png">
                  <a:extLst>
                    <a:ext uri="{FF2B5EF4-FFF2-40B4-BE49-F238E27FC236}">
                      <a16:creationId xmlns:a16="http://schemas.microsoft.com/office/drawing/2014/main" id="{B8463A7A-AE33-9767-006B-8523A77A30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302" t="3637" r="73430" b="77005"/>
                <a:stretch/>
              </p:blipFill>
              <p:spPr>
                <a:xfrm>
                  <a:off x="10771203" y="5136910"/>
                  <a:ext cx="1202602" cy="1596809"/>
                </a:xfrm>
                <a:prstGeom prst="rect">
                  <a:avLst/>
                </a:prstGeom>
              </p:spPr>
            </p:pic>
            <p:pic>
              <p:nvPicPr>
                <p:cNvPr id="16" name="Picture 15" descr="107.png">
                  <a:extLst>
                    <a:ext uri="{FF2B5EF4-FFF2-40B4-BE49-F238E27FC236}">
                      <a16:creationId xmlns:a16="http://schemas.microsoft.com/office/drawing/2014/main" id="{63B1C006-6CE0-81B1-4D0F-7346A49FA7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178" r="8162" b="20165"/>
                <a:stretch/>
              </p:blipFill>
              <p:spPr>
                <a:xfrm>
                  <a:off x="9557520" y="5136913"/>
                  <a:ext cx="1213294" cy="1596806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80A6474-23A2-EF3D-7205-C01670C2DFEB}"/>
                    </a:ext>
                  </a:extLst>
                </p:cNvPr>
                <p:cNvSpPr txBox="1"/>
                <p:nvPr/>
              </p:nvSpPr>
              <p:spPr>
                <a:xfrm>
                  <a:off x="10357697" y="5117397"/>
                  <a:ext cx="938024" cy="446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buClr>
                      <a:schemeClr val="accent1"/>
                    </a:buClr>
                    <a:buSzPct val="90000"/>
                  </a:pPr>
                  <a:r>
                    <a:rPr lang="en-GB" sz="1440" b="1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Light </a:t>
                  </a:r>
                </a:p>
                <a:p>
                  <a:pPr algn="ctr">
                    <a:buClr>
                      <a:schemeClr val="accent1"/>
                    </a:buClr>
                    <a:buSzPct val="90000"/>
                  </a:pPr>
                  <a:r>
                    <a:rPr lang="en-GB" sz="1440" b="1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perception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D97CB84-A681-7156-5E7F-A6F75503E488}"/>
                    </a:ext>
                  </a:extLst>
                </p:cNvPr>
                <p:cNvSpPr txBox="1"/>
                <p:nvPr/>
              </p:nvSpPr>
              <p:spPr>
                <a:xfrm>
                  <a:off x="10336791" y="6212514"/>
                  <a:ext cx="988786" cy="446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buClr>
                      <a:schemeClr val="accent1"/>
                    </a:buClr>
                    <a:buSzPct val="90000"/>
                  </a:pPr>
                  <a:r>
                    <a:rPr lang="en-GB" sz="1440" b="1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Signal</a:t>
                  </a:r>
                </a:p>
                <a:p>
                  <a:pPr algn="ctr">
                    <a:buClr>
                      <a:schemeClr val="accent1"/>
                    </a:buClr>
                    <a:buSzPct val="90000"/>
                  </a:pPr>
                  <a:r>
                    <a:rPr lang="en-GB" sz="1440" b="1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 Integration</a:t>
                  </a:r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EDE2B51-5D6A-D674-3868-FAAA0D3D4D47}"/>
                  </a:ext>
                </a:extLst>
              </p:cNvPr>
              <p:cNvSpPr/>
              <p:nvPr/>
            </p:nvSpPr>
            <p:spPr>
              <a:xfrm>
                <a:off x="6204343" y="5285423"/>
                <a:ext cx="2536158" cy="323165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960" dirty="0" err="1">
                    <a:solidFill>
                      <a:schemeClr val="bg1">
                        <a:lumMod val="50000"/>
                      </a:schemeClr>
                    </a:solidFill>
                  </a:rPr>
                  <a:t>Hartl</a:t>
                </a:r>
                <a:r>
                  <a:rPr lang="en-GB" sz="960" dirty="0">
                    <a:solidFill>
                      <a:schemeClr val="bg1">
                        <a:lumMod val="50000"/>
                      </a:schemeClr>
                    </a:solidFill>
                  </a:rPr>
                  <a:t> D, </a:t>
                </a:r>
                <a:r>
                  <a:rPr lang="en-GB" sz="960" i="1" dirty="0">
                    <a:solidFill>
                      <a:schemeClr val="bg1">
                        <a:lumMod val="50000"/>
                      </a:schemeClr>
                    </a:solidFill>
                  </a:rPr>
                  <a:t>et al</a:t>
                </a:r>
                <a:r>
                  <a:rPr lang="en-GB" sz="960" dirty="0">
                    <a:solidFill>
                      <a:schemeClr val="bg1">
                        <a:lumMod val="50000"/>
                      </a:schemeClr>
                    </a:solidFill>
                  </a:rPr>
                  <a:t>, NAR. 2017</a:t>
                </a:r>
              </a:p>
              <a:p>
                <a:r>
                  <a:rPr lang="en-GB" sz="960" dirty="0" err="1">
                    <a:solidFill>
                      <a:schemeClr val="bg1">
                        <a:lumMod val="50000"/>
                      </a:schemeClr>
                    </a:solidFill>
                  </a:rPr>
                  <a:t>Jütenner</a:t>
                </a:r>
                <a:r>
                  <a:rPr lang="en-GB" sz="960" dirty="0">
                    <a:solidFill>
                      <a:schemeClr val="bg1">
                        <a:lumMod val="50000"/>
                      </a:schemeClr>
                    </a:solidFill>
                  </a:rPr>
                  <a:t> J, </a:t>
                </a:r>
                <a:r>
                  <a:rPr lang="en-GB" sz="960" i="1" dirty="0">
                    <a:solidFill>
                      <a:schemeClr val="bg1">
                        <a:lumMod val="50000"/>
                      </a:schemeClr>
                    </a:solidFill>
                  </a:rPr>
                  <a:t>et al</a:t>
                </a:r>
                <a:r>
                  <a:rPr lang="en-GB" sz="960" dirty="0">
                    <a:solidFill>
                      <a:schemeClr val="bg1">
                        <a:lumMod val="50000"/>
                      </a:schemeClr>
                    </a:solidFill>
                  </a:rPr>
                  <a:t>, </a:t>
                </a:r>
                <a:r>
                  <a:rPr lang="en-GB" sz="960" i="1" dirty="0">
                    <a:solidFill>
                      <a:schemeClr val="bg1">
                        <a:lumMod val="50000"/>
                      </a:schemeClr>
                    </a:solidFill>
                  </a:rPr>
                  <a:t>Nature Neuroscience </a:t>
                </a:r>
                <a:r>
                  <a:rPr lang="en-GB" sz="960" dirty="0">
                    <a:solidFill>
                      <a:schemeClr val="bg1">
                        <a:lumMod val="50000"/>
                      </a:schemeClr>
                    </a:solidFill>
                  </a:rPr>
                  <a:t>2019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717698-6C92-AA4B-CD70-63CB0D24C1D7}"/>
                </a:ext>
              </a:extLst>
            </p:cNvPr>
            <p:cNvSpPr txBox="1"/>
            <p:nvPr/>
          </p:nvSpPr>
          <p:spPr>
            <a:xfrm>
              <a:off x="4925051" y="6319091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&gt;55 </a:t>
              </a:r>
              <a:r>
                <a:rPr lang="de-DE" dirty="0" err="1"/>
                <a:t>cell</a:t>
              </a:r>
              <a:r>
                <a:rPr lang="de-DE" dirty="0"/>
                <a:t> </a:t>
              </a:r>
              <a:r>
                <a:rPr lang="de-DE" dirty="0" err="1"/>
                <a:t>types</a:t>
              </a:r>
              <a:endParaRPr lang="de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32FC23-5D0A-46A9-83DD-D09CC62E889F}"/>
                </a:ext>
              </a:extLst>
            </p:cNvPr>
            <p:cNvSpPr txBox="1"/>
            <p:nvPr/>
          </p:nvSpPr>
          <p:spPr>
            <a:xfrm>
              <a:off x="5409763" y="4064131"/>
              <a:ext cx="738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retina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99983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2">
            <a:extLst>
              <a:ext uri="{FF2B5EF4-FFF2-40B4-BE49-F238E27FC236}">
                <a16:creationId xmlns:a16="http://schemas.microsoft.com/office/drawing/2014/main" id="{1F442F61-BFBB-0B79-4E72-0358F3A90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0"/>
          <a:stretch/>
        </p:blipFill>
        <p:spPr bwMode="auto">
          <a:xfrm>
            <a:off x="4389119" y="1029636"/>
            <a:ext cx="5821231" cy="582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AC779546-5BFE-3749-A26E-A260324B5D48}"/>
              </a:ext>
            </a:extLst>
          </p:cNvPr>
          <p:cNvSpPr/>
          <p:nvPr/>
        </p:nvSpPr>
        <p:spPr>
          <a:xfrm>
            <a:off x="-183" y="-25335"/>
            <a:ext cx="12192000" cy="736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GB" sz="2800" dirty="0">
                <a:solidFill>
                  <a:schemeClr val="tx1"/>
                </a:solidFill>
                <a:latin typeface="Arial"/>
                <a:cs typeface="Arial"/>
              </a:rPr>
              <a:t>		Molecular phenomena we can study with SMF</a:t>
            </a:r>
          </a:p>
          <a:p>
            <a:endParaRPr lang="en-GB" sz="2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87" name="Picture 86" descr="EMBL_rgb_logo_20061.png">
            <a:extLst>
              <a:ext uri="{FF2B5EF4-FFF2-40B4-BE49-F238E27FC236}">
                <a16:creationId xmlns:a16="http://schemas.microsoft.com/office/drawing/2014/main" id="{5435357C-A5B7-5D45-8CE3-933F8AA703EB}"/>
              </a:ext>
            </a:extLst>
          </p:cNvPr>
          <p:cNvPicPr>
            <a:picLocks noChangeAspect="1"/>
          </p:cNvPicPr>
          <p:nvPr/>
        </p:nvPicPr>
        <p:blipFill rotWithShape="1"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5" t="-3996" r="-2678" b="-2703"/>
          <a:stretch/>
        </p:blipFill>
        <p:spPr>
          <a:xfrm>
            <a:off x="11168539" y="387719"/>
            <a:ext cx="631004" cy="641917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5F7D9B-DA44-42F3-C069-86C1DFF86EE6}"/>
              </a:ext>
            </a:extLst>
          </p:cNvPr>
          <p:cNvSpPr/>
          <p:nvPr/>
        </p:nvSpPr>
        <p:spPr>
          <a:xfrm>
            <a:off x="9148427" y="6470202"/>
            <a:ext cx="3043390" cy="38779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GB" sz="960" dirty="0">
                <a:solidFill>
                  <a:schemeClr val="bg1">
                    <a:lumMod val="50000"/>
                  </a:schemeClr>
                </a:solidFill>
              </a:rPr>
              <a:t>Krebs A, Trends in Genetics 2021</a:t>
            </a:r>
          </a:p>
          <a:p>
            <a:endParaRPr lang="en-GB" sz="96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0713A6-C8D1-3E90-D835-974A32F06302}"/>
              </a:ext>
            </a:extLst>
          </p:cNvPr>
          <p:cNvSpPr/>
          <p:nvPr/>
        </p:nvSpPr>
        <p:spPr>
          <a:xfrm>
            <a:off x="6080760" y="4187952"/>
            <a:ext cx="914400" cy="9144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4878DA-A91F-F409-0187-44383DAF1370}"/>
              </a:ext>
            </a:extLst>
          </p:cNvPr>
          <p:cNvSpPr/>
          <p:nvPr/>
        </p:nvSpPr>
        <p:spPr>
          <a:xfrm>
            <a:off x="2530945" y="4451253"/>
            <a:ext cx="1858175" cy="24006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GB" sz="960" dirty="0">
                <a:solidFill>
                  <a:schemeClr val="bg1">
                    <a:lumMod val="50000"/>
                  </a:schemeClr>
                </a:solidFill>
              </a:rPr>
              <a:t>Krebs A </a:t>
            </a:r>
            <a:r>
              <a:rPr lang="en-GB" sz="960" i="1" dirty="0">
                <a:solidFill>
                  <a:schemeClr val="bg1">
                    <a:lumMod val="50000"/>
                  </a:schemeClr>
                </a:solidFill>
              </a:rPr>
              <a:t>et al</a:t>
            </a:r>
            <a:r>
              <a:rPr lang="en-GB" sz="960" dirty="0">
                <a:solidFill>
                  <a:schemeClr val="bg1">
                    <a:lumMod val="50000"/>
                  </a:schemeClr>
                </a:solidFill>
              </a:rPr>
              <a:t>, Mol Cell 2017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1869C5-1DC1-6512-6FBD-9E288F52A805}"/>
              </a:ext>
            </a:extLst>
          </p:cNvPr>
          <p:cNvSpPr/>
          <p:nvPr/>
        </p:nvSpPr>
        <p:spPr>
          <a:xfrm>
            <a:off x="5274272" y="4187952"/>
            <a:ext cx="914400" cy="9144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0583D5-B66C-C85F-A973-62ADFB15A9A9}"/>
              </a:ext>
            </a:extLst>
          </p:cNvPr>
          <p:cNvSpPr/>
          <p:nvPr/>
        </p:nvSpPr>
        <p:spPr>
          <a:xfrm>
            <a:off x="2530944" y="4663887"/>
            <a:ext cx="1858175" cy="24006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GB" sz="960" dirty="0">
                <a:solidFill>
                  <a:schemeClr val="bg1">
                    <a:lumMod val="50000"/>
                  </a:schemeClr>
                </a:solidFill>
              </a:rPr>
              <a:t>Sönmezer C </a:t>
            </a:r>
            <a:r>
              <a:rPr lang="en-GB" sz="960" i="1" dirty="0">
                <a:solidFill>
                  <a:schemeClr val="bg1">
                    <a:lumMod val="50000"/>
                  </a:schemeClr>
                </a:solidFill>
              </a:rPr>
              <a:t>et al</a:t>
            </a:r>
            <a:r>
              <a:rPr lang="en-GB" sz="960" dirty="0">
                <a:solidFill>
                  <a:schemeClr val="bg1">
                    <a:lumMod val="50000"/>
                  </a:schemeClr>
                </a:solidFill>
              </a:rPr>
              <a:t>, Mol Cell 2021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B39DBF-760D-2AEE-71DE-8ABA4E882D0E}"/>
              </a:ext>
            </a:extLst>
          </p:cNvPr>
          <p:cNvSpPr/>
          <p:nvPr/>
        </p:nvSpPr>
        <p:spPr>
          <a:xfrm>
            <a:off x="4499270" y="1252281"/>
            <a:ext cx="2148417" cy="9144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353A0F-830D-2656-D3C6-7E7D4BCD3744}"/>
              </a:ext>
            </a:extLst>
          </p:cNvPr>
          <p:cNvSpPr/>
          <p:nvPr/>
        </p:nvSpPr>
        <p:spPr>
          <a:xfrm>
            <a:off x="2530944" y="1589448"/>
            <a:ext cx="1858175" cy="24006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GB" sz="960" dirty="0" err="1">
                <a:solidFill>
                  <a:schemeClr val="bg1">
                    <a:lumMod val="50000"/>
                  </a:schemeClr>
                </a:solidFill>
              </a:rPr>
              <a:t>Kreibich</a:t>
            </a:r>
            <a:r>
              <a:rPr lang="en-GB" sz="960" dirty="0">
                <a:solidFill>
                  <a:schemeClr val="bg1">
                    <a:lumMod val="50000"/>
                  </a:schemeClr>
                </a:solidFill>
              </a:rPr>
              <a:t> E </a:t>
            </a:r>
            <a:r>
              <a:rPr lang="en-GB" sz="960" i="1" dirty="0">
                <a:solidFill>
                  <a:schemeClr val="bg1">
                    <a:lumMod val="50000"/>
                  </a:schemeClr>
                </a:solidFill>
              </a:rPr>
              <a:t>et al</a:t>
            </a:r>
            <a:r>
              <a:rPr lang="en-GB" sz="96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GB" sz="960" i="1" dirty="0">
                <a:solidFill>
                  <a:schemeClr val="bg1">
                    <a:lumMod val="50000"/>
                  </a:schemeClr>
                </a:solidFill>
              </a:rPr>
              <a:t>In revision</a:t>
            </a:r>
            <a:r>
              <a:rPr lang="en-GB" sz="960" dirty="0">
                <a:solidFill>
                  <a:schemeClr val="bg1">
                    <a:lumMod val="50000"/>
                  </a:schemeClr>
                </a:solidFill>
              </a:rPr>
              <a:t> 2021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7D1687-9B0C-FAEC-AB96-9232B692462A}"/>
              </a:ext>
            </a:extLst>
          </p:cNvPr>
          <p:cNvSpPr/>
          <p:nvPr/>
        </p:nvSpPr>
        <p:spPr>
          <a:xfrm>
            <a:off x="2531652" y="1802082"/>
            <a:ext cx="1858175" cy="24006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GB" sz="960" dirty="0">
                <a:solidFill>
                  <a:schemeClr val="bg1">
                    <a:lumMod val="50000"/>
                  </a:schemeClr>
                </a:solidFill>
              </a:rPr>
              <a:t>Boulanger M. et al, ongoing </a:t>
            </a:r>
            <a:r>
              <a:rPr lang="en-GB" sz="960" dirty="0" err="1">
                <a:solidFill>
                  <a:schemeClr val="bg1">
                    <a:lumMod val="50000"/>
                  </a:schemeClr>
                </a:solidFill>
              </a:rPr>
              <a:t>prj</a:t>
            </a:r>
            <a:r>
              <a:rPr lang="en-GB" sz="96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227AAE-F153-8B6D-7EA0-EC78995B71AB}"/>
              </a:ext>
            </a:extLst>
          </p:cNvPr>
          <p:cNvSpPr/>
          <p:nvPr/>
        </p:nvSpPr>
        <p:spPr>
          <a:xfrm>
            <a:off x="7132446" y="1235601"/>
            <a:ext cx="914400" cy="9144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352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2">
            <a:extLst>
              <a:ext uri="{FF2B5EF4-FFF2-40B4-BE49-F238E27FC236}">
                <a16:creationId xmlns:a16="http://schemas.microsoft.com/office/drawing/2014/main" id="{A878275D-523A-7745-D351-961593663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0"/>
          <a:stretch/>
        </p:blipFill>
        <p:spPr bwMode="auto">
          <a:xfrm>
            <a:off x="4389119" y="1029636"/>
            <a:ext cx="5821231" cy="582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AC779546-5BFE-3749-A26E-A260324B5D48}"/>
              </a:ext>
            </a:extLst>
          </p:cNvPr>
          <p:cNvSpPr/>
          <p:nvPr/>
        </p:nvSpPr>
        <p:spPr>
          <a:xfrm>
            <a:off x="-183" y="-25335"/>
            <a:ext cx="12192000" cy="736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GB" sz="2800" dirty="0">
                <a:solidFill>
                  <a:schemeClr val="tx1"/>
                </a:solidFill>
                <a:latin typeface="Arial"/>
                <a:cs typeface="Arial"/>
              </a:rPr>
              <a:t>		Molecular phenomena we can study with SMF</a:t>
            </a:r>
          </a:p>
          <a:p>
            <a:endParaRPr lang="en-GB" sz="2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87" name="Picture 86" descr="EMBL_rgb_logo_20061.png">
            <a:extLst>
              <a:ext uri="{FF2B5EF4-FFF2-40B4-BE49-F238E27FC236}">
                <a16:creationId xmlns:a16="http://schemas.microsoft.com/office/drawing/2014/main" id="{5435357C-A5B7-5D45-8CE3-933F8AA703EB}"/>
              </a:ext>
            </a:extLst>
          </p:cNvPr>
          <p:cNvPicPr>
            <a:picLocks noChangeAspect="1"/>
          </p:cNvPicPr>
          <p:nvPr/>
        </p:nvPicPr>
        <p:blipFill rotWithShape="1"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5" t="-3996" r="-2678" b="-2703"/>
          <a:stretch/>
        </p:blipFill>
        <p:spPr>
          <a:xfrm>
            <a:off x="11168539" y="387719"/>
            <a:ext cx="631004" cy="641917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5F7D9B-DA44-42F3-C069-86C1DFF86EE6}"/>
              </a:ext>
            </a:extLst>
          </p:cNvPr>
          <p:cNvSpPr/>
          <p:nvPr/>
        </p:nvSpPr>
        <p:spPr>
          <a:xfrm>
            <a:off x="9099577" y="6375519"/>
            <a:ext cx="3043390" cy="38779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GB" sz="960" dirty="0">
                <a:solidFill>
                  <a:schemeClr val="bg1">
                    <a:lumMod val="50000"/>
                  </a:schemeClr>
                </a:solidFill>
              </a:rPr>
              <a:t>Krebs A, Trends in Genetics 2021</a:t>
            </a:r>
          </a:p>
          <a:p>
            <a:endParaRPr lang="en-GB" sz="96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0713A6-C8D1-3E90-D835-974A32F06302}"/>
              </a:ext>
            </a:extLst>
          </p:cNvPr>
          <p:cNvSpPr/>
          <p:nvPr/>
        </p:nvSpPr>
        <p:spPr>
          <a:xfrm>
            <a:off x="6080760" y="4187952"/>
            <a:ext cx="914400" cy="9144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4878DA-A91F-F409-0187-44383DAF1370}"/>
              </a:ext>
            </a:extLst>
          </p:cNvPr>
          <p:cNvSpPr/>
          <p:nvPr/>
        </p:nvSpPr>
        <p:spPr>
          <a:xfrm>
            <a:off x="2530945" y="4451253"/>
            <a:ext cx="1858175" cy="24006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GB" sz="960" dirty="0">
                <a:solidFill>
                  <a:schemeClr val="bg1">
                    <a:lumMod val="50000"/>
                  </a:schemeClr>
                </a:solidFill>
              </a:rPr>
              <a:t>Krebs A </a:t>
            </a:r>
            <a:r>
              <a:rPr lang="en-GB" sz="960" i="1" dirty="0">
                <a:solidFill>
                  <a:schemeClr val="bg1">
                    <a:lumMod val="50000"/>
                  </a:schemeClr>
                </a:solidFill>
              </a:rPr>
              <a:t>et al</a:t>
            </a:r>
            <a:r>
              <a:rPr lang="en-GB" sz="960" dirty="0">
                <a:solidFill>
                  <a:schemeClr val="bg1">
                    <a:lumMod val="50000"/>
                  </a:schemeClr>
                </a:solidFill>
              </a:rPr>
              <a:t>, Mol Cell 2017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64A6BE-908E-FD65-2D3C-6E8C9AD46133}"/>
              </a:ext>
            </a:extLst>
          </p:cNvPr>
          <p:cNvSpPr txBox="1"/>
          <p:nvPr/>
        </p:nvSpPr>
        <p:spPr>
          <a:xfrm>
            <a:off x="135217" y="1295961"/>
            <a:ext cx="44160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Established Single Molecule Footprinting</a:t>
            </a:r>
          </a:p>
          <a:p>
            <a:r>
              <a:rPr lang="en-GB" dirty="0"/>
              <a:t>      in drosophila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Revealed that absence elongation is likely </a:t>
            </a:r>
          </a:p>
          <a:p>
            <a:r>
              <a:rPr lang="en-GB" dirty="0"/>
              <a:t>     due to premature termination rather</a:t>
            </a:r>
          </a:p>
          <a:p>
            <a:r>
              <a:rPr lang="en-GB" dirty="0"/>
              <a:t>     than stable </a:t>
            </a:r>
            <a:r>
              <a:rPr lang="en-GB" dirty="0" err="1"/>
              <a:t>PolII</a:t>
            </a:r>
            <a:r>
              <a:rPr lang="en-GB" dirty="0"/>
              <a:t> stalling </a:t>
            </a:r>
          </a:p>
        </p:txBody>
      </p:sp>
    </p:spTree>
    <p:extLst>
      <p:ext uri="{BB962C8B-B14F-4D97-AF65-F5344CB8AC3E}">
        <p14:creationId xmlns:p14="http://schemas.microsoft.com/office/powerpoint/2010/main" val="796308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2">
            <a:extLst>
              <a:ext uri="{FF2B5EF4-FFF2-40B4-BE49-F238E27FC236}">
                <a16:creationId xmlns:a16="http://schemas.microsoft.com/office/drawing/2014/main" id="{766816CC-6B4C-DE16-C8E4-F72E5018E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0"/>
          <a:stretch/>
        </p:blipFill>
        <p:spPr bwMode="auto">
          <a:xfrm>
            <a:off x="4389119" y="1029636"/>
            <a:ext cx="5821231" cy="582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AC779546-5BFE-3749-A26E-A260324B5D48}"/>
              </a:ext>
            </a:extLst>
          </p:cNvPr>
          <p:cNvSpPr/>
          <p:nvPr/>
        </p:nvSpPr>
        <p:spPr>
          <a:xfrm>
            <a:off x="-183" y="-25335"/>
            <a:ext cx="12192000" cy="736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GB" sz="2800" dirty="0">
                <a:solidFill>
                  <a:schemeClr val="tx1"/>
                </a:solidFill>
                <a:latin typeface="Arial"/>
                <a:cs typeface="Arial"/>
              </a:rPr>
              <a:t>		Molecular phenomena we can study with SMF</a:t>
            </a:r>
          </a:p>
          <a:p>
            <a:endParaRPr lang="en-GB" sz="2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87" name="Picture 86" descr="EMBL_rgb_logo_20061.png">
            <a:extLst>
              <a:ext uri="{FF2B5EF4-FFF2-40B4-BE49-F238E27FC236}">
                <a16:creationId xmlns:a16="http://schemas.microsoft.com/office/drawing/2014/main" id="{5435357C-A5B7-5D45-8CE3-933F8AA703EB}"/>
              </a:ext>
            </a:extLst>
          </p:cNvPr>
          <p:cNvPicPr>
            <a:picLocks noChangeAspect="1"/>
          </p:cNvPicPr>
          <p:nvPr/>
        </p:nvPicPr>
        <p:blipFill rotWithShape="1"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5" t="-3996" r="-2678" b="-2703"/>
          <a:stretch/>
        </p:blipFill>
        <p:spPr>
          <a:xfrm>
            <a:off x="11168539" y="387719"/>
            <a:ext cx="631004" cy="641917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5F7D9B-DA44-42F3-C069-86C1DFF86EE6}"/>
              </a:ext>
            </a:extLst>
          </p:cNvPr>
          <p:cNvSpPr/>
          <p:nvPr/>
        </p:nvSpPr>
        <p:spPr>
          <a:xfrm>
            <a:off x="9148427" y="6470281"/>
            <a:ext cx="3043390" cy="38779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GB" sz="960" dirty="0">
                <a:solidFill>
                  <a:schemeClr val="bg1">
                    <a:lumMod val="50000"/>
                  </a:schemeClr>
                </a:solidFill>
              </a:rPr>
              <a:t>Krebs A, Trends in Genetics 2021</a:t>
            </a:r>
          </a:p>
          <a:p>
            <a:endParaRPr lang="en-GB" sz="96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1869C5-1DC1-6512-6FBD-9E288F52A805}"/>
              </a:ext>
            </a:extLst>
          </p:cNvPr>
          <p:cNvSpPr/>
          <p:nvPr/>
        </p:nvSpPr>
        <p:spPr>
          <a:xfrm>
            <a:off x="5274272" y="4187952"/>
            <a:ext cx="914400" cy="9144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0583D5-B66C-C85F-A973-62ADFB15A9A9}"/>
              </a:ext>
            </a:extLst>
          </p:cNvPr>
          <p:cNvSpPr/>
          <p:nvPr/>
        </p:nvSpPr>
        <p:spPr>
          <a:xfrm>
            <a:off x="2530944" y="4663887"/>
            <a:ext cx="1858175" cy="24006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GB" sz="960" dirty="0">
                <a:solidFill>
                  <a:schemeClr val="bg1">
                    <a:lumMod val="50000"/>
                  </a:schemeClr>
                </a:solidFill>
              </a:rPr>
              <a:t>Sönmezer C </a:t>
            </a:r>
            <a:r>
              <a:rPr lang="en-GB" sz="960" i="1" dirty="0">
                <a:solidFill>
                  <a:schemeClr val="bg1">
                    <a:lumMod val="50000"/>
                  </a:schemeClr>
                </a:solidFill>
              </a:rPr>
              <a:t>et al</a:t>
            </a:r>
            <a:r>
              <a:rPr lang="en-GB" sz="960" dirty="0">
                <a:solidFill>
                  <a:schemeClr val="bg1">
                    <a:lumMod val="50000"/>
                  </a:schemeClr>
                </a:solidFill>
              </a:rPr>
              <a:t>, Mol Cell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A3703-2300-5665-82BA-0C8DB6604819}"/>
              </a:ext>
            </a:extLst>
          </p:cNvPr>
          <p:cNvSpPr txBox="1"/>
          <p:nvPr/>
        </p:nvSpPr>
        <p:spPr>
          <a:xfrm>
            <a:off x="135217" y="1295961"/>
            <a:ext cx="43623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Established Single Molecule Footprinting</a:t>
            </a:r>
          </a:p>
          <a:p>
            <a:r>
              <a:rPr lang="en-GB" dirty="0"/>
              <a:t>      in mouse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Revealed that TF cooperative binding is a </a:t>
            </a:r>
          </a:p>
          <a:p>
            <a:r>
              <a:rPr lang="en-GB" dirty="0"/>
              <a:t>      widespread gene regulatory mechanism</a:t>
            </a:r>
          </a:p>
          <a:p>
            <a:r>
              <a:rPr lang="en-GB" dirty="0"/>
              <a:t>      across the mammalian genome and that</a:t>
            </a:r>
          </a:p>
          <a:p>
            <a:r>
              <a:rPr lang="en-GB" dirty="0"/>
              <a:t>      it does not depend on TF identity</a:t>
            </a:r>
          </a:p>
        </p:txBody>
      </p:sp>
    </p:spTree>
    <p:extLst>
      <p:ext uri="{BB962C8B-B14F-4D97-AF65-F5344CB8AC3E}">
        <p14:creationId xmlns:p14="http://schemas.microsoft.com/office/powerpoint/2010/main" val="17245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 2">
            <a:extLst>
              <a:ext uri="{FF2B5EF4-FFF2-40B4-BE49-F238E27FC236}">
                <a16:creationId xmlns:a16="http://schemas.microsoft.com/office/drawing/2014/main" id="{B065F808-6EBB-3BD0-996C-B8B3149CD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0"/>
          <a:stretch/>
        </p:blipFill>
        <p:spPr bwMode="auto">
          <a:xfrm>
            <a:off x="4389119" y="1029636"/>
            <a:ext cx="5821231" cy="582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AC779546-5BFE-3749-A26E-A260324B5D48}"/>
              </a:ext>
            </a:extLst>
          </p:cNvPr>
          <p:cNvSpPr/>
          <p:nvPr/>
        </p:nvSpPr>
        <p:spPr>
          <a:xfrm>
            <a:off x="-183" y="-25335"/>
            <a:ext cx="12192000" cy="736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GB" sz="2800" dirty="0">
                <a:solidFill>
                  <a:schemeClr val="tx1"/>
                </a:solidFill>
                <a:latin typeface="Arial"/>
                <a:cs typeface="Arial"/>
              </a:rPr>
              <a:t>		Molecular phenomena we can study with SMF</a:t>
            </a:r>
          </a:p>
          <a:p>
            <a:endParaRPr lang="en-GB" sz="2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87" name="Picture 86" descr="EMBL_rgb_logo_20061.png">
            <a:extLst>
              <a:ext uri="{FF2B5EF4-FFF2-40B4-BE49-F238E27FC236}">
                <a16:creationId xmlns:a16="http://schemas.microsoft.com/office/drawing/2014/main" id="{5435357C-A5B7-5D45-8CE3-933F8AA703EB}"/>
              </a:ext>
            </a:extLst>
          </p:cNvPr>
          <p:cNvPicPr>
            <a:picLocks noChangeAspect="1"/>
          </p:cNvPicPr>
          <p:nvPr/>
        </p:nvPicPr>
        <p:blipFill rotWithShape="1"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5" t="-3996" r="-2678" b="-2703"/>
          <a:stretch/>
        </p:blipFill>
        <p:spPr>
          <a:xfrm>
            <a:off x="11168539" y="387719"/>
            <a:ext cx="631004" cy="641917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5F7D9B-DA44-42F3-C069-86C1DFF86EE6}"/>
              </a:ext>
            </a:extLst>
          </p:cNvPr>
          <p:cNvSpPr/>
          <p:nvPr/>
        </p:nvSpPr>
        <p:spPr>
          <a:xfrm>
            <a:off x="9099577" y="6375519"/>
            <a:ext cx="3043390" cy="38779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GB" sz="960" dirty="0">
                <a:solidFill>
                  <a:schemeClr val="bg1">
                    <a:lumMod val="50000"/>
                  </a:schemeClr>
                </a:solidFill>
              </a:rPr>
              <a:t>Krebs A, Trends in Genetics 2021</a:t>
            </a:r>
          </a:p>
          <a:p>
            <a:endParaRPr lang="en-GB" sz="96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B39DBF-760D-2AEE-71DE-8ABA4E882D0E}"/>
              </a:ext>
            </a:extLst>
          </p:cNvPr>
          <p:cNvSpPr/>
          <p:nvPr/>
        </p:nvSpPr>
        <p:spPr>
          <a:xfrm>
            <a:off x="4499270" y="1252281"/>
            <a:ext cx="2148417" cy="9144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353A0F-830D-2656-D3C6-7E7D4BCD3744}"/>
              </a:ext>
            </a:extLst>
          </p:cNvPr>
          <p:cNvSpPr/>
          <p:nvPr/>
        </p:nvSpPr>
        <p:spPr>
          <a:xfrm>
            <a:off x="2530944" y="1589448"/>
            <a:ext cx="1858175" cy="24006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GB" sz="960" dirty="0" err="1">
                <a:solidFill>
                  <a:schemeClr val="bg1">
                    <a:lumMod val="50000"/>
                  </a:schemeClr>
                </a:solidFill>
              </a:rPr>
              <a:t>Kreibich</a:t>
            </a:r>
            <a:r>
              <a:rPr lang="en-GB" sz="960" dirty="0">
                <a:solidFill>
                  <a:schemeClr val="bg1">
                    <a:lumMod val="50000"/>
                  </a:schemeClr>
                </a:solidFill>
              </a:rPr>
              <a:t> E </a:t>
            </a:r>
            <a:r>
              <a:rPr lang="en-GB" sz="960" i="1" dirty="0">
                <a:solidFill>
                  <a:schemeClr val="bg1">
                    <a:lumMod val="50000"/>
                  </a:schemeClr>
                </a:solidFill>
              </a:rPr>
              <a:t>et al</a:t>
            </a:r>
            <a:r>
              <a:rPr lang="en-GB" sz="96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GB" sz="960" i="1" dirty="0">
                <a:solidFill>
                  <a:schemeClr val="bg1">
                    <a:lumMod val="50000"/>
                  </a:schemeClr>
                </a:solidFill>
              </a:rPr>
              <a:t>In revision</a:t>
            </a:r>
            <a:r>
              <a:rPr lang="en-GB" sz="960" dirty="0">
                <a:solidFill>
                  <a:schemeClr val="bg1">
                    <a:lumMod val="50000"/>
                  </a:schemeClr>
                </a:solidFill>
              </a:rPr>
              <a:t>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4B28E-940D-B9ED-594A-5BBF948A8558}"/>
              </a:ext>
            </a:extLst>
          </p:cNvPr>
          <p:cNvSpPr txBox="1"/>
          <p:nvPr/>
        </p:nvSpPr>
        <p:spPr>
          <a:xfrm>
            <a:off x="83189" y="2166681"/>
            <a:ext cx="42812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Established analysis pipelines for </a:t>
            </a:r>
          </a:p>
          <a:p>
            <a:r>
              <a:rPr lang="en-GB" dirty="0"/>
              <a:t>      multi-omics data integration in SMF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Revealed that CpG methylation does not</a:t>
            </a:r>
          </a:p>
          <a:p>
            <a:r>
              <a:rPr lang="en-GB" dirty="0"/>
              <a:t>      influence enhancer accessibility in most </a:t>
            </a:r>
          </a:p>
          <a:p>
            <a:r>
              <a:rPr lang="en-GB" dirty="0"/>
              <a:t>      cases, but identified a class of CREs</a:t>
            </a:r>
          </a:p>
          <a:p>
            <a:r>
              <a:rPr lang="en-GB" dirty="0"/>
              <a:t>      regulated by DNA methylation</a:t>
            </a:r>
          </a:p>
        </p:txBody>
      </p:sp>
    </p:spTree>
    <p:extLst>
      <p:ext uri="{BB962C8B-B14F-4D97-AF65-F5344CB8AC3E}">
        <p14:creationId xmlns:p14="http://schemas.microsoft.com/office/powerpoint/2010/main" val="182434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80082A-C9AA-8DB8-B6BD-062BBE5E4EC6}"/>
              </a:ext>
            </a:extLst>
          </p:cNvPr>
          <p:cNvSpPr txBox="1"/>
          <p:nvPr/>
        </p:nvSpPr>
        <p:spPr>
          <a:xfrm>
            <a:off x="3954933" y="3044279"/>
            <a:ext cx="4282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… why and how …</a:t>
            </a:r>
          </a:p>
        </p:txBody>
      </p:sp>
    </p:spTree>
    <p:extLst>
      <p:ext uri="{BB962C8B-B14F-4D97-AF65-F5344CB8AC3E}">
        <p14:creationId xmlns:p14="http://schemas.microsoft.com/office/powerpoint/2010/main" val="2985970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47263" y="5939638"/>
            <a:ext cx="3293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36820"/>
            <a:r>
              <a:rPr lang="en-GB" sz="2400" dirty="0">
                <a:solidFill>
                  <a:srgbClr val="000000"/>
                </a:solidFill>
                <a:latin typeface="Arial"/>
                <a:cs typeface="Arial"/>
              </a:rPr>
              <a:t>Signal=∑ binding / 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3709" y="1268761"/>
            <a:ext cx="310172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36820"/>
            <a:r>
              <a:rPr lang="en-GB" sz="2880" dirty="0">
                <a:solidFill>
                  <a:srgbClr val="000000"/>
                </a:solidFill>
                <a:latin typeface="Arial"/>
                <a:cs typeface="Arial"/>
              </a:rPr>
              <a:t>Bulk assay:</a:t>
            </a:r>
          </a:p>
        </p:txBody>
      </p:sp>
      <p:sp>
        <p:nvSpPr>
          <p:cNvPr id="7" name="Oval 6"/>
          <p:cNvSpPr/>
          <p:nvPr/>
        </p:nvSpPr>
        <p:spPr>
          <a:xfrm rot="5400000">
            <a:off x="1903618" y="1734722"/>
            <a:ext cx="2706128" cy="3295141"/>
          </a:xfrm>
          <a:prstGeom prst="ellipse">
            <a:avLst/>
          </a:prstGeom>
          <a:solidFill>
            <a:schemeClr val="bg2">
              <a:lumMod val="90000"/>
            </a:schemeClr>
          </a:solidFill>
          <a:ln w="57150" cmpd="sng"/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6820"/>
            <a:endParaRPr lang="en-GB" sz="204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Oval 7"/>
          <p:cNvSpPr/>
          <p:nvPr/>
        </p:nvSpPr>
        <p:spPr>
          <a:xfrm rot="5400000">
            <a:off x="1640346" y="1910192"/>
            <a:ext cx="2706128" cy="3295141"/>
          </a:xfrm>
          <a:prstGeom prst="ellipse">
            <a:avLst/>
          </a:prstGeom>
          <a:solidFill>
            <a:schemeClr val="bg2">
              <a:lumMod val="90000"/>
            </a:schemeClr>
          </a:solidFill>
          <a:ln w="57150" cmpd="sng"/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6820"/>
            <a:endParaRPr lang="en-GB" sz="204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Oval 8"/>
          <p:cNvSpPr/>
          <p:nvPr/>
        </p:nvSpPr>
        <p:spPr>
          <a:xfrm rot="5400000">
            <a:off x="1311714" y="2119030"/>
            <a:ext cx="2706128" cy="3295141"/>
          </a:xfrm>
          <a:prstGeom prst="ellipse">
            <a:avLst/>
          </a:prstGeom>
          <a:solidFill>
            <a:schemeClr val="bg2">
              <a:lumMod val="90000"/>
            </a:schemeClr>
          </a:solidFill>
          <a:ln w="57150" cmpd="sng"/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6820"/>
            <a:endParaRPr lang="en-GB" sz="204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Oval 9"/>
          <p:cNvSpPr/>
          <p:nvPr/>
        </p:nvSpPr>
        <p:spPr>
          <a:xfrm rot="5400000">
            <a:off x="991454" y="2377173"/>
            <a:ext cx="2706128" cy="3295141"/>
          </a:xfrm>
          <a:prstGeom prst="ellipse">
            <a:avLst/>
          </a:prstGeom>
          <a:solidFill>
            <a:schemeClr val="bg2">
              <a:lumMod val="90000"/>
            </a:schemeClr>
          </a:solidFill>
          <a:ln w="57150" cmpd="sng"/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36820"/>
            <a:endParaRPr lang="en-GB" sz="204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81567" y="3465355"/>
            <a:ext cx="3013546" cy="670148"/>
            <a:chOff x="213859" y="2817938"/>
            <a:chExt cx="2873537" cy="639014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213859" y="3368822"/>
              <a:ext cx="28735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953447" y="3282947"/>
              <a:ext cx="1263847" cy="1740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6820"/>
              <a:endParaRPr lang="en-GB" sz="204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88024" y="3290756"/>
              <a:ext cx="81341" cy="15613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6820"/>
              <a:endParaRPr lang="fr-FR" sz="144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745450" y="3290756"/>
              <a:ext cx="81341" cy="15613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6820"/>
              <a:endParaRPr lang="fr-FR" sz="144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24904" y="2983857"/>
              <a:ext cx="473097" cy="387873"/>
              <a:chOff x="1331640" y="2713485"/>
              <a:chExt cx="432050" cy="413255"/>
            </a:xfrm>
          </p:grpSpPr>
          <p:sp>
            <p:nvSpPr>
              <p:cNvPr id="25" name="Can 24"/>
              <p:cNvSpPr/>
              <p:nvPr/>
            </p:nvSpPr>
            <p:spPr>
              <a:xfrm rot="5400000" flipV="1">
                <a:off x="1344213" y="2700913"/>
                <a:ext cx="406904" cy="432050"/>
              </a:xfrm>
              <a:prstGeom prst="can">
                <a:avLst>
                  <a:gd name="adj" fmla="val 52789"/>
                </a:avLst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17170" indent="-217170" algn="ctr" defTabSz="1036820"/>
                <a:endParaRPr lang="en-GB" sz="1920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6" name="Curved Connector 25"/>
              <p:cNvCxnSpPr/>
              <p:nvPr/>
            </p:nvCxnSpPr>
            <p:spPr>
              <a:xfrm rot="16200000" flipH="1">
                <a:off x="1409870" y="2916938"/>
                <a:ext cx="406904" cy="12700"/>
              </a:xfrm>
              <a:prstGeom prst="curvedConnector5">
                <a:avLst>
                  <a:gd name="adj1" fmla="val -1192"/>
                  <a:gd name="adj2" fmla="val 873677"/>
                  <a:gd name="adj3" fmla="val 103180"/>
                </a:avLst>
              </a:prstGeom>
              <a:ln w="28575" cmpd="sng">
                <a:solidFill>
                  <a:srgbClr val="00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urved Connector 26"/>
              <p:cNvCxnSpPr/>
              <p:nvPr/>
            </p:nvCxnSpPr>
            <p:spPr>
              <a:xfrm rot="16200000" flipH="1">
                <a:off x="1278554" y="2910587"/>
                <a:ext cx="406904" cy="12700"/>
              </a:xfrm>
              <a:prstGeom prst="curvedConnector5">
                <a:avLst>
                  <a:gd name="adj1" fmla="val -1192"/>
                  <a:gd name="adj2" fmla="val 873677"/>
                  <a:gd name="adj3" fmla="val 103180"/>
                </a:avLst>
              </a:prstGeom>
              <a:ln w="28575" cmpd="sng">
                <a:solidFill>
                  <a:srgbClr val="00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2352463" y="2983856"/>
              <a:ext cx="473099" cy="387873"/>
              <a:chOff x="1331640" y="2713485"/>
              <a:chExt cx="432050" cy="413255"/>
            </a:xfrm>
          </p:grpSpPr>
          <p:sp>
            <p:nvSpPr>
              <p:cNvPr id="22" name="Can 21"/>
              <p:cNvSpPr/>
              <p:nvPr/>
            </p:nvSpPr>
            <p:spPr>
              <a:xfrm rot="5400000" flipV="1">
                <a:off x="1344213" y="2700913"/>
                <a:ext cx="406904" cy="432050"/>
              </a:xfrm>
              <a:prstGeom prst="can">
                <a:avLst>
                  <a:gd name="adj" fmla="val 52789"/>
                </a:avLst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17170" indent="-217170" algn="ctr" defTabSz="1036820"/>
                <a:endParaRPr lang="en-GB" sz="1920" dirty="0" err="1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3" name="Curved Connector 22"/>
              <p:cNvCxnSpPr/>
              <p:nvPr/>
            </p:nvCxnSpPr>
            <p:spPr>
              <a:xfrm rot="16200000" flipH="1">
                <a:off x="1409870" y="2916938"/>
                <a:ext cx="406904" cy="12700"/>
              </a:xfrm>
              <a:prstGeom prst="curvedConnector5">
                <a:avLst>
                  <a:gd name="adj1" fmla="val -1192"/>
                  <a:gd name="adj2" fmla="val 873677"/>
                  <a:gd name="adj3" fmla="val 103180"/>
                </a:avLst>
              </a:prstGeom>
              <a:ln w="28575" cmpd="sng">
                <a:solidFill>
                  <a:srgbClr val="00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urved Connector 23"/>
              <p:cNvCxnSpPr/>
              <p:nvPr/>
            </p:nvCxnSpPr>
            <p:spPr>
              <a:xfrm rot="16200000" flipH="1">
                <a:off x="1278554" y="2910587"/>
                <a:ext cx="406904" cy="12700"/>
              </a:xfrm>
              <a:prstGeom prst="curvedConnector5">
                <a:avLst>
                  <a:gd name="adj1" fmla="val -1192"/>
                  <a:gd name="adj2" fmla="val 873677"/>
                  <a:gd name="adj3" fmla="val 103180"/>
                </a:avLst>
              </a:prstGeom>
              <a:ln w="28575" cmpd="sng">
                <a:solidFill>
                  <a:srgbClr val="00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Oval 17"/>
            <p:cNvSpPr/>
            <p:nvPr/>
          </p:nvSpPr>
          <p:spPr>
            <a:xfrm>
              <a:off x="1662891" y="2888009"/>
              <a:ext cx="250325" cy="418181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6820"/>
              <a:endParaRPr lang="en-GB" sz="204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1195823" y="2888009"/>
              <a:ext cx="250325" cy="418181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6820"/>
              <a:endParaRPr lang="en-GB" sz="2040">
                <a:solidFill>
                  <a:srgbClr val="FFFFFF"/>
                </a:solidFill>
                <a:latin typeface="Arial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2217294" y="2817938"/>
              <a:ext cx="0" cy="62175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2217294" y="2821736"/>
              <a:ext cx="390681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106917" y="4765213"/>
            <a:ext cx="970137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36820"/>
            <a:r>
              <a:rPr lang="en-GB" sz="2040" dirty="0">
                <a:solidFill>
                  <a:srgbClr val="000000"/>
                </a:solidFill>
                <a:latin typeface="Arial"/>
              </a:rPr>
              <a:t>N cells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455137" y="4366467"/>
            <a:ext cx="1407694" cy="861575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1425212" y="4157449"/>
            <a:ext cx="1662836" cy="643813"/>
            <a:chOff x="-1585581" y="4204102"/>
            <a:chExt cx="1585581" cy="613902"/>
          </a:xfrm>
        </p:grpSpPr>
        <p:grpSp>
          <p:nvGrpSpPr>
            <p:cNvPr id="31" name="Group 30"/>
            <p:cNvGrpSpPr/>
            <p:nvPr/>
          </p:nvGrpSpPr>
          <p:grpSpPr>
            <a:xfrm>
              <a:off x="-1462881" y="4344147"/>
              <a:ext cx="1336492" cy="423230"/>
              <a:chOff x="930732" y="4043804"/>
              <a:chExt cx="1336492" cy="423230"/>
            </a:xfrm>
          </p:grpSpPr>
          <p:sp>
            <p:nvSpPr>
              <p:cNvPr id="34" name="Freeform 33"/>
              <p:cNvSpPr/>
              <p:nvPr/>
            </p:nvSpPr>
            <p:spPr>
              <a:xfrm>
                <a:off x="930732" y="4043804"/>
                <a:ext cx="873760" cy="423230"/>
              </a:xfrm>
              <a:custGeom>
                <a:avLst/>
                <a:gdLst>
                  <a:gd name="connsiteX0" fmla="*/ 0 w 873760"/>
                  <a:gd name="connsiteY0" fmla="*/ 386080 h 423230"/>
                  <a:gd name="connsiteX1" fmla="*/ 294640 w 873760"/>
                  <a:gd name="connsiteY1" fmla="*/ 386080 h 423230"/>
                  <a:gd name="connsiteX2" fmla="*/ 477520 w 873760"/>
                  <a:gd name="connsiteY2" fmla="*/ 0 h 423230"/>
                  <a:gd name="connsiteX3" fmla="*/ 629920 w 873760"/>
                  <a:gd name="connsiteY3" fmla="*/ 386080 h 423230"/>
                  <a:gd name="connsiteX4" fmla="*/ 873760 w 873760"/>
                  <a:gd name="connsiteY4" fmla="*/ 386080 h 423230"/>
                  <a:gd name="connsiteX5" fmla="*/ 873760 w 873760"/>
                  <a:gd name="connsiteY5" fmla="*/ 386080 h 423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3760" h="423230">
                    <a:moveTo>
                      <a:pt x="0" y="386080"/>
                    </a:moveTo>
                    <a:cubicBezTo>
                      <a:pt x="107527" y="418253"/>
                      <a:pt x="215054" y="450427"/>
                      <a:pt x="294640" y="386080"/>
                    </a:cubicBezTo>
                    <a:cubicBezTo>
                      <a:pt x="374226" y="321733"/>
                      <a:pt x="421640" y="0"/>
                      <a:pt x="477520" y="0"/>
                    </a:cubicBezTo>
                    <a:cubicBezTo>
                      <a:pt x="533400" y="0"/>
                      <a:pt x="563880" y="321733"/>
                      <a:pt x="629920" y="386080"/>
                    </a:cubicBezTo>
                    <a:cubicBezTo>
                      <a:pt x="695960" y="450427"/>
                      <a:pt x="873760" y="386080"/>
                      <a:pt x="873760" y="386080"/>
                    </a:cubicBezTo>
                    <a:lnTo>
                      <a:pt x="873760" y="386080"/>
                    </a:lnTo>
                  </a:path>
                </a:pathLst>
              </a:custGeom>
              <a:ln w="38100" cmpd="sng"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1036820"/>
                <a:endParaRPr lang="en-GB" sz="204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1393464" y="4043804"/>
                <a:ext cx="873760" cy="423230"/>
              </a:xfrm>
              <a:custGeom>
                <a:avLst/>
                <a:gdLst>
                  <a:gd name="connsiteX0" fmla="*/ 0 w 873760"/>
                  <a:gd name="connsiteY0" fmla="*/ 386080 h 423230"/>
                  <a:gd name="connsiteX1" fmla="*/ 294640 w 873760"/>
                  <a:gd name="connsiteY1" fmla="*/ 386080 h 423230"/>
                  <a:gd name="connsiteX2" fmla="*/ 477520 w 873760"/>
                  <a:gd name="connsiteY2" fmla="*/ 0 h 423230"/>
                  <a:gd name="connsiteX3" fmla="*/ 629920 w 873760"/>
                  <a:gd name="connsiteY3" fmla="*/ 386080 h 423230"/>
                  <a:gd name="connsiteX4" fmla="*/ 873760 w 873760"/>
                  <a:gd name="connsiteY4" fmla="*/ 386080 h 423230"/>
                  <a:gd name="connsiteX5" fmla="*/ 873760 w 873760"/>
                  <a:gd name="connsiteY5" fmla="*/ 386080 h 423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3760" h="423230">
                    <a:moveTo>
                      <a:pt x="0" y="386080"/>
                    </a:moveTo>
                    <a:cubicBezTo>
                      <a:pt x="107527" y="418253"/>
                      <a:pt x="215054" y="450427"/>
                      <a:pt x="294640" y="386080"/>
                    </a:cubicBezTo>
                    <a:cubicBezTo>
                      <a:pt x="374226" y="321733"/>
                      <a:pt x="421640" y="0"/>
                      <a:pt x="477520" y="0"/>
                    </a:cubicBezTo>
                    <a:cubicBezTo>
                      <a:pt x="533400" y="0"/>
                      <a:pt x="563880" y="321733"/>
                      <a:pt x="629920" y="386080"/>
                    </a:cubicBezTo>
                    <a:cubicBezTo>
                      <a:pt x="695960" y="450427"/>
                      <a:pt x="873760" y="386080"/>
                      <a:pt x="873760" y="386080"/>
                    </a:cubicBezTo>
                    <a:lnTo>
                      <a:pt x="873760" y="386080"/>
                    </a:lnTo>
                  </a:path>
                </a:pathLst>
              </a:custGeom>
              <a:ln w="38100" cmpd="sng"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1036820"/>
                <a:endParaRPr lang="en-GB" sz="204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 flipV="1">
              <a:off x="-1585581" y="4204102"/>
              <a:ext cx="0" cy="59806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-1585581" y="4796532"/>
              <a:ext cx="1585581" cy="2147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Left Bracket 35"/>
          <p:cNvSpPr/>
          <p:nvPr/>
        </p:nvSpPr>
        <p:spPr>
          <a:xfrm rot="16200000">
            <a:off x="2635354" y="3746948"/>
            <a:ext cx="187771" cy="4009733"/>
          </a:xfrm>
          <a:prstGeom prst="leftBracke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036820"/>
            <a:endParaRPr lang="en-GB" sz="204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904680" y="1336686"/>
            <a:ext cx="6706202" cy="5098183"/>
            <a:chOff x="3579233" y="1558878"/>
            <a:chExt cx="5588502" cy="4248486"/>
          </a:xfrm>
        </p:grpSpPr>
        <p:sp>
          <p:nvSpPr>
            <p:cNvPr id="38" name="TextBox 37"/>
            <p:cNvSpPr txBox="1"/>
            <p:nvPr/>
          </p:nvSpPr>
          <p:spPr>
            <a:xfrm>
              <a:off x="4231954" y="1558878"/>
              <a:ext cx="3390334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36820"/>
              <a:r>
                <a:rPr lang="en-GB" sz="2880" dirty="0">
                  <a:solidFill>
                    <a:srgbClr val="000000"/>
                  </a:solidFill>
                  <a:latin typeface="Arial"/>
                  <a:cs typeface="Arial"/>
                </a:rPr>
                <a:t>Single molecule assay: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6696451" y="3574156"/>
              <a:ext cx="2158931" cy="480101"/>
              <a:chOff x="213859" y="2817938"/>
              <a:chExt cx="2873537" cy="639014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213859" y="3368822"/>
                <a:ext cx="28735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/>
              <p:cNvSpPr/>
              <p:nvPr/>
            </p:nvSpPr>
            <p:spPr>
              <a:xfrm>
                <a:off x="953447" y="3282947"/>
                <a:ext cx="1263847" cy="1740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36820"/>
                <a:endParaRPr lang="en-GB" sz="204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88024" y="3290756"/>
                <a:ext cx="81341" cy="156133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36820"/>
                <a:endParaRPr lang="fr-FR" sz="144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745450" y="3290756"/>
                <a:ext cx="81341" cy="156133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36820"/>
                <a:endParaRPr lang="fr-FR" sz="1440">
                  <a:solidFill>
                    <a:srgbClr val="FFFFFF"/>
                  </a:solidFill>
                  <a:latin typeface="Arial"/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324904" y="2983857"/>
                <a:ext cx="473097" cy="387873"/>
                <a:chOff x="1331640" y="2713485"/>
                <a:chExt cx="432050" cy="413255"/>
              </a:xfrm>
            </p:grpSpPr>
            <p:sp>
              <p:nvSpPr>
                <p:cNvPr id="127" name="Can 126"/>
                <p:cNvSpPr/>
                <p:nvPr/>
              </p:nvSpPr>
              <p:spPr>
                <a:xfrm rot="5400000" flipV="1">
                  <a:off x="1344213" y="2700913"/>
                  <a:ext cx="406904" cy="432050"/>
                </a:xfrm>
                <a:prstGeom prst="can">
                  <a:avLst>
                    <a:gd name="adj" fmla="val 52789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17170" indent="-217170" algn="ctr" defTabSz="1036820"/>
                  <a:endParaRPr lang="en-GB" sz="1920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28" name="Curved Connector 127"/>
                <p:cNvCxnSpPr/>
                <p:nvPr/>
              </p:nvCxnSpPr>
              <p:spPr>
                <a:xfrm rot="16200000" flipH="1">
                  <a:off x="1409870" y="2916938"/>
                  <a:ext cx="406904" cy="12700"/>
                </a:xfrm>
                <a:prstGeom prst="curvedConnector5">
                  <a:avLst>
                    <a:gd name="adj1" fmla="val -1192"/>
                    <a:gd name="adj2" fmla="val 873677"/>
                    <a:gd name="adj3" fmla="val 103180"/>
                  </a:avLst>
                </a:prstGeom>
                <a:ln w="28575" cmpd="sng">
                  <a:solidFill>
                    <a:srgbClr val="0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urved Connector 128"/>
                <p:cNvCxnSpPr/>
                <p:nvPr/>
              </p:nvCxnSpPr>
              <p:spPr>
                <a:xfrm rot="16200000" flipH="1">
                  <a:off x="1278554" y="2910587"/>
                  <a:ext cx="406904" cy="12700"/>
                </a:xfrm>
                <a:prstGeom prst="curvedConnector5">
                  <a:avLst>
                    <a:gd name="adj1" fmla="val -1192"/>
                    <a:gd name="adj2" fmla="val 873677"/>
                    <a:gd name="adj3" fmla="val 103180"/>
                  </a:avLst>
                </a:prstGeom>
                <a:ln w="28575" cmpd="sng">
                  <a:solidFill>
                    <a:srgbClr val="0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/>
              <p:cNvGrpSpPr/>
              <p:nvPr/>
            </p:nvGrpSpPr>
            <p:grpSpPr>
              <a:xfrm>
                <a:off x="2352463" y="2983856"/>
                <a:ext cx="473099" cy="387873"/>
                <a:chOff x="1331640" y="2713485"/>
                <a:chExt cx="432050" cy="413255"/>
              </a:xfrm>
            </p:grpSpPr>
            <p:sp>
              <p:nvSpPr>
                <p:cNvPr id="124" name="Can 123"/>
                <p:cNvSpPr/>
                <p:nvPr/>
              </p:nvSpPr>
              <p:spPr>
                <a:xfrm rot="5400000" flipV="1">
                  <a:off x="1344213" y="2700913"/>
                  <a:ext cx="406904" cy="432050"/>
                </a:xfrm>
                <a:prstGeom prst="can">
                  <a:avLst>
                    <a:gd name="adj" fmla="val 52789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17170" indent="-217170" algn="ctr" defTabSz="1036820"/>
                  <a:endParaRPr lang="en-GB" sz="1920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25" name="Curved Connector 124"/>
                <p:cNvCxnSpPr/>
                <p:nvPr/>
              </p:nvCxnSpPr>
              <p:spPr>
                <a:xfrm rot="16200000" flipH="1">
                  <a:off x="1409870" y="2916938"/>
                  <a:ext cx="406904" cy="12700"/>
                </a:xfrm>
                <a:prstGeom prst="curvedConnector5">
                  <a:avLst>
                    <a:gd name="adj1" fmla="val -1192"/>
                    <a:gd name="adj2" fmla="val 873677"/>
                    <a:gd name="adj3" fmla="val 103180"/>
                  </a:avLst>
                </a:prstGeom>
                <a:ln w="28575" cmpd="sng">
                  <a:solidFill>
                    <a:srgbClr val="0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Curved Connector 125"/>
                <p:cNvCxnSpPr/>
                <p:nvPr/>
              </p:nvCxnSpPr>
              <p:spPr>
                <a:xfrm rot="16200000" flipH="1">
                  <a:off x="1278554" y="2910587"/>
                  <a:ext cx="406904" cy="12700"/>
                </a:xfrm>
                <a:prstGeom prst="curvedConnector5">
                  <a:avLst>
                    <a:gd name="adj1" fmla="val -1192"/>
                    <a:gd name="adj2" fmla="val 873677"/>
                    <a:gd name="adj3" fmla="val 103180"/>
                  </a:avLst>
                </a:prstGeom>
                <a:ln w="28575" cmpd="sng">
                  <a:solidFill>
                    <a:srgbClr val="0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1195823" y="2888009"/>
                <a:ext cx="250325" cy="418181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36820"/>
                <a:endParaRPr lang="en-GB" sz="204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122" name="Straight Connector 121"/>
              <p:cNvCxnSpPr/>
              <p:nvPr/>
            </p:nvCxnSpPr>
            <p:spPr>
              <a:xfrm>
                <a:off x="2217294" y="2817938"/>
                <a:ext cx="0" cy="621755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>
                <a:off x="2217294" y="2821736"/>
                <a:ext cx="390681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>
              <a:off x="6225354" y="4058265"/>
              <a:ext cx="2158931" cy="480101"/>
              <a:chOff x="213859" y="2817938"/>
              <a:chExt cx="2873537" cy="639014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>
                <a:off x="213859" y="3368822"/>
                <a:ext cx="28735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Rectangle 100"/>
              <p:cNvSpPr/>
              <p:nvPr/>
            </p:nvSpPr>
            <p:spPr>
              <a:xfrm>
                <a:off x="953447" y="3282947"/>
                <a:ext cx="1263847" cy="1740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36820"/>
                <a:endParaRPr lang="en-GB" sz="204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288024" y="3290756"/>
                <a:ext cx="81341" cy="156133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36820"/>
                <a:endParaRPr lang="fr-FR" sz="144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745450" y="3290756"/>
                <a:ext cx="81341" cy="156133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36820"/>
                <a:endParaRPr lang="fr-FR" sz="1440">
                  <a:solidFill>
                    <a:srgbClr val="FFFFFF"/>
                  </a:solidFill>
                  <a:latin typeface="Arial"/>
                </a:endParaRPr>
              </a:p>
            </p:txBody>
          </p:sp>
          <p:grpSp>
            <p:nvGrpSpPr>
              <p:cNvPr id="104" name="Group 103"/>
              <p:cNvGrpSpPr/>
              <p:nvPr/>
            </p:nvGrpSpPr>
            <p:grpSpPr>
              <a:xfrm>
                <a:off x="324904" y="2983857"/>
                <a:ext cx="473097" cy="387873"/>
                <a:chOff x="1331640" y="2713485"/>
                <a:chExt cx="432050" cy="413255"/>
              </a:xfrm>
            </p:grpSpPr>
            <p:sp>
              <p:nvSpPr>
                <p:cNvPr id="112" name="Can 111"/>
                <p:cNvSpPr/>
                <p:nvPr/>
              </p:nvSpPr>
              <p:spPr>
                <a:xfrm rot="5400000" flipV="1">
                  <a:off x="1344213" y="2700913"/>
                  <a:ext cx="406904" cy="432050"/>
                </a:xfrm>
                <a:prstGeom prst="can">
                  <a:avLst>
                    <a:gd name="adj" fmla="val 52789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17170" indent="-217170" algn="ctr" defTabSz="1036820"/>
                  <a:endParaRPr lang="en-GB" sz="1920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13" name="Curved Connector 112"/>
                <p:cNvCxnSpPr/>
                <p:nvPr/>
              </p:nvCxnSpPr>
              <p:spPr>
                <a:xfrm rot="16200000" flipH="1">
                  <a:off x="1409870" y="2916938"/>
                  <a:ext cx="406904" cy="12700"/>
                </a:xfrm>
                <a:prstGeom prst="curvedConnector5">
                  <a:avLst>
                    <a:gd name="adj1" fmla="val -1192"/>
                    <a:gd name="adj2" fmla="val 873677"/>
                    <a:gd name="adj3" fmla="val 103180"/>
                  </a:avLst>
                </a:prstGeom>
                <a:ln w="28575" cmpd="sng">
                  <a:solidFill>
                    <a:srgbClr val="0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Curved Connector 113"/>
                <p:cNvCxnSpPr/>
                <p:nvPr/>
              </p:nvCxnSpPr>
              <p:spPr>
                <a:xfrm rot="16200000" flipH="1">
                  <a:off x="1278554" y="2910587"/>
                  <a:ext cx="406904" cy="12700"/>
                </a:xfrm>
                <a:prstGeom prst="curvedConnector5">
                  <a:avLst>
                    <a:gd name="adj1" fmla="val -1192"/>
                    <a:gd name="adj2" fmla="val 873677"/>
                    <a:gd name="adj3" fmla="val 103180"/>
                  </a:avLst>
                </a:prstGeom>
                <a:ln w="28575" cmpd="sng">
                  <a:solidFill>
                    <a:srgbClr val="0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oup 104"/>
              <p:cNvGrpSpPr/>
              <p:nvPr/>
            </p:nvGrpSpPr>
            <p:grpSpPr>
              <a:xfrm>
                <a:off x="2352463" y="2983856"/>
                <a:ext cx="473099" cy="387873"/>
                <a:chOff x="1331640" y="2713485"/>
                <a:chExt cx="432050" cy="413255"/>
              </a:xfrm>
            </p:grpSpPr>
            <p:sp>
              <p:nvSpPr>
                <p:cNvPr id="109" name="Can 108"/>
                <p:cNvSpPr/>
                <p:nvPr/>
              </p:nvSpPr>
              <p:spPr>
                <a:xfrm rot="5400000" flipV="1">
                  <a:off x="1344213" y="2700913"/>
                  <a:ext cx="406904" cy="432050"/>
                </a:xfrm>
                <a:prstGeom prst="can">
                  <a:avLst>
                    <a:gd name="adj" fmla="val 52789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17170" indent="-217170" algn="ctr" defTabSz="1036820"/>
                  <a:endParaRPr lang="en-GB" sz="1920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10" name="Curved Connector 109"/>
                <p:cNvCxnSpPr/>
                <p:nvPr/>
              </p:nvCxnSpPr>
              <p:spPr>
                <a:xfrm rot="16200000" flipH="1">
                  <a:off x="1409870" y="2916938"/>
                  <a:ext cx="406904" cy="12700"/>
                </a:xfrm>
                <a:prstGeom prst="curvedConnector5">
                  <a:avLst>
                    <a:gd name="adj1" fmla="val -1192"/>
                    <a:gd name="adj2" fmla="val 873677"/>
                    <a:gd name="adj3" fmla="val 103180"/>
                  </a:avLst>
                </a:prstGeom>
                <a:ln w="28575" cmpd="sng">
                  <a:solidFill>
                    <a:srgbClr val="0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Curved Connector 110"/>
                <p:cNvCxnSpPr/>
                <p:nvPr/>
              </p:nvCxnSpPr>
              <p:spPr>
                <a:xfrm rot="16200000" flipH="1">
                  <a:off x="1278554" y="2910587"/>
                  <a:ext cx="406904" cy="12700"/>
                </a:xfrm>
                <a:prstGeom prst="curvedConnector5">
                  <a:avLst>
                    <a:gd name="adj1" fmla="val -1192"/>
                    <a:gd name="adj2" fmla="val 873677"/>
                    <a:gd name="adj3" fmla="val 103180"/>
                  </a:avLst>
                </a:prstGeom>
                <a:ln w="28575" cmpd="sng">
                  <a:solidFill>
                    <a:srgbClr val="0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6" name="Oval 105"/>
              <p:cNvSpPr/>
              <p:nvPr/>
            </p:nvSpPr>
            <p:spPr>
              <a:xfrm>
                <a:off x="1662891" y="2888009"/>
                <a:ext cx="250325" cy="418181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36820"/>
                <a:endParaRPr lang="en-GB" sz="204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2217294" y="2817938"/>
                <a:ext cx="0" cy="621755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/>
              <p:nvPr/>
            </p:nvCxnSpPr>
            <p:spPr>
              <a:xfrm>
                <a:off x="2217294" y="2821736"/>
                <a:ext cx="390681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>
              <a:off x="5623681" y="4580822"/>
              <a:ext cx="2158931" cy="480101"/>
              <a:chOff x="213859" y="2817938"/>
              <a:chExt cx="2873537" cy="639014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213859" y="3368822"/>
                <a:ext cx="28735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Rectangle 84"/>
              <p:cNvSpPr/>
              <p:nvPr/>
            </p:nvSpPr>
            <p:spPr>
              <a:xfrm>
                <a:off x="953447" y="3282947"/>
                <a:ext cx="1263847" cy="17400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36820"/>
                <a:endParaRPr lang="en-GB" sz="204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288024" y="3290756"/>
                <a:ext cx="81341" cy="156133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36820"/>
                <a:endParaRPr lang="fr-FR" sz="144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745450" y="3290756"/>
                <a:ext cx="81341" cy="156133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36820"/>
                <a:endParaRPr lang="fr-FR" sz="1440">
                  <a:solidFill>
                    <a:srgbClr val="FFFFFF"/>
                  </a:solidFill>
                  <a:latin typeface="Arial"/>
                </a:endParaRPr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324904" y="2983857"/>
                <a:ext cx="473097" cy="387873"/>
                <a:chOff x="1331640" y="2713485"/>
                <a:chExt cx="432050" cy="413255"/>
              </a:xfrm>
            </p:grpSpPr>
            <p:sp>
              <p:nvSpPr>
                <p:cNvPr id="97" name="Can 96"/>
                <p:cNvSpPr/>
                <p:nvPr/>
              </p:nvSpPr>
              <p:spPr>
                <a:xfrm rot="5400000" flipV="1">
                  <a:off x="1344213" y="2700913"/>
                  <a:ext cx="406904" cy="432050"/>
                </a:xfrm>
                <a:prstGeom prst="can">
                  <a:avLst>
                    <a:gd name="adj" fmla="val 52789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17170" indent="-217170" algn="ctr" defTabSz="1036820"/>
                  <a:endParaRPr lang="en-GB" sz="1920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98" name="Curved Connector 97"/>
                <p:cNvCxnSpPr/>
                <p:nvPr/>
              </p:nvCxnSpPr>
              <p:spPr>
                <a:xfrm rot="16200000" flipH="1">
                  <a:off x="1409870" y="2916938"/>
                  <a:ext cx="406904" cy="12700"/>
                </a:xfrm>
                <a:prstGeom prst="curvedConnector5">
                  <a:avLst>
                    <a:gd name="adj1" fmla="val -1192"/>
                    <a:gd name="adj2" fmla="val 873677"/>
                    <a:gd name="adj3" fmla="val 103180"/>
                  </a:avLst>
                </a:prstGeom>
                <a:ln w="28575" cmpd="sng">
                  <a:solidFill>
                    <a:srgbClr val="0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Curved Connector 98"/>
                <p:cNvCxnSpPr/>
                <p:nvPr/>
              </p:nvCxnSpPr>
              <p:spPr>
                <a:xfrm rot="16200000" flipH="1">
                  <a:off x="1278554" y="2910587"/>
                  <a:ext cx="406904" cy="12700"/>
                </a:xfrm>
                <a:prstGeom prst="curvedConnector5">
                  <a:avLst>
                    <a:gd name="adj1" fmla="val -1192"/>
                    <a:gd name="adj2" fmla="val 873677"/>
                    <a:gd name="adj3" fmla="val 103180"/>
                  </a:avLst>
                </a:prstGeom>
                <a:ln w="28575" cmpd="sng">
                  <a:solidFill>
                    <a:srgbClr val="0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/>
            </p:nvGrpSpPr>
            <p:grpSpPr>
              <a:xfrm>
                <a:off x="2352463" y="2983856"/>
                <a:ext cx="473099" cy="387873"/>
                <a:chOff x="1331640" y="2713485"/>
                <a:chExt cx="432050" cy="413255"/>
              </a:xfrm>
            </p:grpSpPr>
            <p:sp>
              <p:nvSpPr>
                <p:cNvPr id="94" name="Can 93"/>
                <p:cNvSpPr/>
                <p:nvPr/>
              </p:nvSpPr>
              <p:spPr>
                <a:xfrm rot="5400000" flipV="1">
                  <a:off x="1344213" y="2700913"/>
                  <a:ext cx="406904" cy="432050"/>
                </a:xfrm>
                <a:prstGeom prst="can">
                  <a:avLst>
                    <a:gd name="adj" fmla="val 52789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17170" indent="-217170" algn="ctr" defTabSz="1036820"/>
                  <a:endParaRPr lang="en-GB" sz="1920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95" name="Curved Connector 94"/>
                <p:cNvCxnSpPr/>
                <p:nvPr/>
              </p:nvCxnSpPr>
              <p:spPr>
                <a:xfrm rot="16200000" flipH="1">
                  <a:off x="1409870" y="2916938"/>
                  <a:ext cx="406904" cy="12700"/>
                </a:xfrm>
                <a:prstGeom prst="curvedConnector5">
                  <a:avLst>
                    <a:gd name="adj1" fmla="val -1192"/>
                    <a:gd name="adj2" fmla="val 873677"/>
                    <a:gd name="adj3" fmla="val 103180"/>
                  </a:avLst>
                </a:prstGeom>
                <a:ln w="28575" cmpd="sng">
                  <a:solidFill>
                    <a:srgbClr val="0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Curved Connector 95"/>
                <p:cNvCxnSpPr/>
                <p:nvPr/>
              </p:nvCxnSpPr>
              <p:spPr>
                <a:xfrm rot="16200000" flipH="1">
                  <a:off x="1278554" y="2910587"/>
                  <a:ext cx="406904" cy="12700"/>
                </a:xfrm>
                <a:prstGeom prst="curvedConnector5">
                  <a:avLst>
                    <a:gd name="adj1" fmla="val -1192"/>
                    <a:gd name="adj2" fmla="val 873677"/>
                    <a:gd name="adj3" fmla="val 103180"/>
                  </a:avLst>
                </a:prstGeom>
                <a:ln w="28575" cmpd="sng">
                  <a:solidFill>
                    <a:srgbClr val="0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Oval 89"/>
              <p:cNvSpPr/>
              <p:nvPr/>
            </p:nvSpPr>
            <p:spPr>
              <a:xfrm>
                <a:off x="1662891" y="2888009"/>
                <a:ext cx="250325" cy="418181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36820"/>
                <a:endParaRPr lang="en-GB" sz="204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195823" y="2888009"/>
                <a:ext cx="250325" cy="418181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36820"/>
                <a:endParaRPr lang="en-GB" sz="204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92" name="Straight Connector 91"/>
              <p:cNvCxnSpPr/>
              <p:nvPr/>
            </p:nvCxnSpPr>
            <p:spPr>
              <a:xfrm>
                <a:off x="2217294" y="2817938"/>
                <a:ext cx="0" cy="621755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>
                <a:off x="2217294" y="2821736"/>
                <a:ext cx="390681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>
              <a:off x="7008804" y="3092312"/>
              <a:ext cx="2158931" cy="480101"/>
              <a:chOff x="4099130" y="5826845"/>
              <a:chExt cx="2158931" cy="480101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4099130" y="6240733"/>
                <a:ext cx="215893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/>
              <p:cNvSpPr/>
              <p:nvPr/>
            </p:nvSpPr>
            <p:spPr>
              <a:xfrm>
                <a:off x="4654793" y="6176213"/>
                <a:ext cx="949547" cy="1307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36820"/>
                <a:endParaRPr lang="en-GB" sz="204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4906166" y="6182080"/>
                <a:ext cx="61113" cy="117305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36820"/>
                <a:endParaRPr lang="fr-FR" sz="144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5249837" y="6182080"/>
                <a:ext cx="61113" cy="11730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36820"/>
                <a:endParaRPr lang="fr-FR" sz="1440">
                  <a:solidFill>
                    <a:srgbClr val="FFFFFF"/>
                  </a:solidFill>
                  <a:latin typeface="Arial"/>
                </a:endParaRPr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4198435" y="5956027"/>
                <a:ext cx="355445" cy="291415"/>
                <a:chOff x="1331640" y="2713485"/>
                <a:chExt cx="432050" cy="413255"/>
              </a:xfrm>
            </p:grpSpPr>
            <p:sp>
              <p:nvSpPr>
                <p:cNvPr id="81" name="Can 80"/>
                <p:cNvSpPr/>
                <p:nvPr/>
              </p:nvSpPr>
              <p:spPr>
                <a:xfrm rot="5400000" flipV="1">
                  <a:off x="1344213" y="2700913"/>
                  <a:ext cx="406904" cy="432050"/>
                </a:xfrm>
                <a:prstGeom prst="can">
                  <a:avLst>
                    <a:gd name="adj" fmla="val 52789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17170" indent="-217170" algn="ctr" defTabSz="1036820"/>
                  <a:endParaRPr lang="en-GB" sz="1920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82" name="Curved Connector 81"/>
                <p:cNvCxnSpPr/>
                <p:nvPr/>
              </p:nvCxnSpPr>
              <p:spPr>
                <a:xfrm rot="16200000" flipH="1">
                  <a:off x="1409870" y="2916938"/>
                  <a:ext cx="406904" cy="12700"/>
                </a:xfrm>
                <a:prstGeom prst="curvedConnector5">
                  <a:avLst>
                    <a:gd name="adj1" fmla="val -1192"/>
                    <a:gd name="adj2" fmla="val 873677"/>
                    <a:gd name="adj3" fmla="val 103180"/>
                  </a:avLst>
                </a:prstGeom>
                <a:ln w="28575" cmpd="sng">
                  <a:solidFill>
                    <a:srgbClr val="0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Curved Connector 82"/>
                <p:cNvCxnSpPr/>
                <p:nvPr/>
              </p:nvCxnSpPr>
              <p:spPr>
                <a:xfrm rot="16200000" flipH="1">
                  <a:off x="1278554" y="2910587"/>
                  <a:ext cx="406904" cy="12700"/>
                </a:xfrm>
                <a:prstGeom prst="curvedConnector5">
                  <a:avLst>
                    <a:gd name="adj1" fmla="val -1192"/>
                    <a:gd name="adj2" fmla="val 873677"/>
                    <a:gd name="adj3" fmla="val 103180"/>
                  </a:avLst>
                </a:prstGeom>
                <a:ln w="28575" cmpd="sng">
                  <a:solidFill>
                    <a:srgbClr val="0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/>
              <p:cNvGrpSpPr/>
              <p:nvPr/>
            </p:nvGrpSpPr>
            <p:grpSpPr>
              <a:xfrm>
                <a:off x="5721770" y="5956027"/>
                <a:ext cx="355446" cy="291415"/>
                <a:chOff x="1331640" y="2713485"/>
                <a:chExt cx="432050" cy="413255"/>
              </a:xfrm>
            </p:grpSpPr>
            <p:sp>
              <p:nvSpPr>
                <p:cNvPr id="78" name="Can 77"/>
                <p:cNvSpPr/>
                <p:nvPr/>
              </p:nvSpPr>
              <p:spPr>
                <a:xfrm rot="5400000" flipV="1">
                  <a:off x="1344213" y="2700913"/>
                  <a:ext cx="406904" cy="432050"/>
                </a:xfrm>
                <a:prstGeom prst="can">
                  <a:avLst>
                    <a:gd name="adj" fmla="val 52789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17170" indent="-217170" algn="ctr" defTabSz="1036820"/>
                  <a:endParaRPr lang="en-GB" sz="1920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79" name="Curved Connector 78"/>
                <p:cNvCxnSpPr/>
                <p:nvPr/>
              </p:nvCxnSpPr>
              <p:spPr>
                <a:xfrm rot="16200000" flipH="1">
                  <a:off x="1409870" y="2916938"/>
                  <a:ext cx="406904" cy="12700"/>
                </a:xfrm>
                <a:prstGeom prst="curvedConnector5">
                  <a:avLst>
                    <a:gd name="adj1" fmla="val -1192"/>
                    <a:gd name="adj2" fmla="val 873677"/>
                    <a:gd name="adj3" fmla="val 103180"/>
                  </a:avLst>
                </a:prstGeom>
                <a:ln w="28575" cmpd="sng">
                  <a:solidFill>
                    <a:srgbClr val="0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Curved Connector 79"/>
                <p:cNvCxnSpPr/>
                <p:nvPr/>
              </p:nvCxnSpPr>
              <p:spPr>
                <a:xfrm rot="16200000" flipH="1">
                  <a:off x="1278554" y="2910587"/>
                  <a:ext cx="406904" cy="12700"/>
                </a:xfrm>
                <a:prstGeom prst="curvedConnector5">
                  <a:avLst>
                    <a:gd name="adj1" fmla="val -1192"/>
                    <a:gd name="adj2" fmla="val 873677"/>
                    <a:gd name="adj3" fmla="val 103180"/>
                  </a:avLst>
                </a:prstGeom>
                <a:ln w="28575" cmpd="sng">
                  <a:solidFill>
                    <a:srgbClr val="0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/>
              <p:cNvCxnSpPr/>
              <p:nvPr/>
            </p:nvCxnSpPr>
            <p:spPr>
              <a:xfrm>
                <a:off x="5604340" y="5826845"/>
                <a:ext cx="0" cy="46713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5604340" y="5829698"/>
                <a:ext cx="293524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Group 69"/>
              <p:cNvGrpSpPr/>
              <p:nvPr/>
            </p:nvGrpSpPr>
            <p:grpSpPr>
              <a:xfrm>
                <a:off x="5199156" y="5956027"/>
                <a:ext cx="355446" cy="291415"/>
                <a:chOff x="1331640" y="2713485"/>
                <a:chExt cx="432050" cy="413255"/>
              </a:xfrm>
            </p:grpSpPr>
            <p:sp>
              <p:nvSpPr>
                <p:cNvPr id="75" name="Can 74"/>
                <p:cNvSpPr/>
                <p:nvPr/>
              </p:nvSpPr>
              <p:spPr>
                <a:xfrm rot="5400000" flipV="1">
                  <a:off x="1344213" y="2700913"/>
                  <a:ext cx="406904" cy="432050"/>
                </a:xfrm>
                <a:prstGeom prst="can">
                  <a:avLst>
                    <a:gd name="adj" fmla="val 52789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17170" indent="-217170" algn="ctr" defTabSz="1036820"/>
                  <a:endParaRPr lang="en-GB" sz="1920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76" name="Curved Connector 75"/>
                <p:cNvCxnSpPr/>
                <p:nvPr/>
              </p:nvCxnSpPr>
              <p:spPr>
                <a:xfrm rot="16200000" flipH="1">
                  <a:off x="1409870" y="2916938"/>
                  <a:ext cx="406904" cy="12700"/>
                </a:xfrm>
                <a:prstGeom prst="curvedConnector5">
                  <a:avLst>
                    <a:gd name="adj1" fmla="val -1192"/>
                    <a:gd name="adj2" fmla="val 873677"/>
                    <a:gd name="adj3" fmla="val 103180"/>
                  </a:avLst>
                </a:prstGeom>
                <a:ln w="28575" cmpd="sng">
                  <a:solidFill>
                    <a:srgbClr val="0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Curved Connector 76"/>
                <p:cNvCxnSpPr/>
                <p:nvPr/>
              </p:nvCxnSpPr>
              <p:spPr>
                <a:xfrm rot="16200000" flipH="1">
                  <a:off x="1278554" y="2910587"/>
                  <a:ext cx="406904" cy="12700"/>
                </a:xfrm>
                <a:prstGeom prst="curvedConnector5">
                  <a:avLst>
                    <a:gd name="adj1" fmla="val -1192"/>
                    <a:gd name="adj2" fmla="val 873677"/>
                    <a:gd name="adj3" fmla="val 103180"/>
                  </a:avLst>
                </a:prstGeom>
                <a:ln w="28575" cmpd="sng">
                  <a:solidFill>
                    <a:srgbClr val="0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/>
              <p:cNvGrpSpPr/>
              <p:nvPr/>
            </p:nvGrpSpPr>
            <p:grpSpPr>
              <a:xfrm>
                <a:off x="4748001" y="5956027"/>
                <a:ext cx="355446" cy="291415"/>
                <a:chOff x="1331640" y="2713485"/>
                <a:chExt cx="432050" cy="413255"/>
              </a:xfrm>
            </p:grpSpPr>
            <p:sp>
              <p:nvSpPr>
                <p:cNvPr id="72" name="Can 71"/>
                <p:cNvSpPr/>
                <p:nvPr/>
              </p:nvSpPr>
              <p:spPr>
                <a:xfrm rot="5400000" flipV="1">
                  <a:off x="1344213" y="2700913"/>
                  <a:ext cx="406904" cy="432050"/>
                </a:xfrm>
                <a:prstGeom prst="can">
                  <a:avLst>
                    <a:gd name="adj" fmla="val 52789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17170" indent="-217170" algn="ctr" defTabSz="1036820"/>
                  <a:endParaRPr lang="en-GB" sz="1920" dirty="0" err="1">
                    <a:solidFill>
                      <a:srgbClr val="FFFFFF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73" name="Curved Connector 72"/>
                <p:cNvCxnSpPr/>
                <p:nvPr/>
              </p:nvCxnSpPr>
              <p:spPr>
                <a:xfrm rot="16200000" flipH="1">
                  <a:off x="1409870" y="2916938"/>
                  <a:ext cx="406904" cy="12700"/>
                </a:xfrm>
                <a:prstGeom prst="curvedConnector5">
                  <a:avLst>
                    <a:gd name="adj1" fmla="val -1192"/>
                    <a:gd name="adj2" fmla="val 873677"/>
                    <a:gd name="adj3" fmla="val 103180"/>
                  </a:avLst>
                </a:prstGeom>
                <a:ln w="28575" cmpd="sng">
                  <a:solidFill>
                    <a:srgbClr val="0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Curved Connector 73"/>
                <p:cNvCxnSpPr/>
                <p:nvPr/>
              </p:nvCxnSpPr>
              <p:spPr>
                <a:xfrm rot="16200000" flipH="1">
                  <a:off x="1278554" y="2910587"/>
                  <a:ext cx="406904" cy="12700"/>
                </a:xfrm>
                <a:prstGeom prst="curvedConnector5">
                  <a:avLst>
                    <a:gd name="adj1" fmla="val -1192"/>
                    <a:gd name="adj2" fmla="val 873677"/>
                    <a:gd name="adj3" fmla="val 103180"/>
                  </a:avLst>
                </a:prstGeom>
                <a:ln w="28575" cmpd="sng">
                  <a:solidFill>
                    <a:srgbClr val="0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 42"/>
            <p:cNvGrpSpPr/>
            <p:nvPr/>
          </p:nvGrpSpPr>
          <p:grpSpPr>
            <a:xfrm>
              <a:off x="4207606" y="3842027"/>
              <a:ext cx="1585581" cy="613902"/>
              <a:chOff x="-1585581" y="4204102"/>
              <a:chExt cx="1585581" cy="613902"/>
            </a:xfrm>
          </p:grpSpPr>
          <p:sp>
            <p:nvSpPr>
              <p:cNvPr id="59" name="Freeform 58"/>
              <p:cNvSpPr/>
              <p:nvPr/>
            </p:nvSpPr>
            <p:spPr>
              <a:xfrm>
                <a:off x="-1000149" y="4344147"/>
                <a:ext cx="873760" cy="423230"/>
              </a:xfrm>
              <a:custGeom>
                <a:avLst/>
                <a:gdLst>
                  <a:gd name="connsiteX0" fmla="*/ 0 w 873760"/>
                  <a:gd name="connsiteY0" fmla="*/ 386080 h 423230"/>
                  <a:gd name="connsiteX1" fmla="*/ 294640 w 873760"/>
                  <a:gd name="connsiteY1" fmla="*/ 386080 h 423230"/>
                  <a:gd name="connsiteX2" fmla="*/ 477520 w 873760"/>
                  <a:gd name="connsiteY2" fmla="*/ 0 h 423230"/>
                  <a:gd name="connsiteX3" fmla="*/ 629920 w 873760"/>
                  <a:gd name="connsiteY3" fmla="*/ 386080 h 423230"/>
                  <a:gd name="connsiteX4" fmla="*/ 873760 w 873760"/>
                  <a:gd name="connsiteY4" fmla="*/ 386080 h 423230"/>
                  <a:gd name="connsiteX5" fmla="*/ 873760 w 873760"/>
                  <a:gd name="connsiteY5" fmla="*/ 386080 h 423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3760" h="423230">
                    <a:moveTo>
                      <a:pt x="0" y="386080"/>
                    </a:moveTo>
                    <a:cubicBezTo>
                      <a:pt x="107527" y="418253"/>
                      <a:pt x="215054" y="450427"/>
                      <a:pt x="294640" y="386080"/>
                    </a:cubicBezTo>
                    <a:cubicBezTo>
                      <a:pt x="374226" y="321733"/>
                      <a:pt x="421640" y="0"/>
                      <a:pt x="477520" y="0"/>
                    </a:cubicBezTo>
                    <a:cubicBezTo>
                      <a:pt x="533400" y="0"/>
                      <a:pt x="563880" y="321733"/>
                      <a:pt x="629920" y="386080"/>
                    </a:cubicBezTo>
                    <a:cubicBezTo>
                      <a:pt x="695960" y="450427"/>
                      <a:pt x="873760" y="386080"/>
                      <a:pt x="873760" y="386080"/>
                    </a:cubicBezTo>
                    <a:lnTo>
                      <a:pt x="873760" y="386080"/>
                    </a:lnTo>
                  </a:path>
                </a:pathLst>
              </a:custGeom>
              <a:ln w="38100" cmpd="sng"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1036820"/>
                <a:endParaRPr lang="en-GB" sz="2040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-1585581" y="4204102"/>
                <a:ext cx="0" cy="598066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-1585581" y="4796532"/>
                <a:ext cx="1585581" cy="2147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3745236" y="4373850"/>
              <a:ext cx="1585581" cy="613902"/>
              <a:chOff x="-1585581" y="4204102"/>
              <a:chExt cx="1585581" cy="613902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-1462881" y="4344147"/>
                <a:ext cx="1336492" cy="423230"/>
                <a:chOff x="930732" y="4043804"/>
                <a:chExt cx="1336492" cy="423230"/>
              </a:xfrm>
            </p:grpSpPr>
            <p:sp>
              <p:nvSpPr>
                <p:cNvPr id="57" name="Freeform 56"/>
                <p:cNvSpPr/>
                <p:nvPr/>
              </p:nvSpPr>
              <p:spPr>
                <a:xfrm>
                  <a:off x="930732" y="4043804"/>
                  <a:ext cx="873760" cy="423230"/>
                </a:xfrm>
                <a:custGeom>
                  <a:avLst/>
                  <a:gdLst>
                    <a:gd name="connsiteX0" fmla="*/ 0 w 873760"/>
                    <a:gd name="connsiteY0" fmla="*/ 386080 h 423230"/>
                    <a:gd name="connsiteX1" fmla="*/ 294640 w 873760"/>
                    <a:gd name="connsiteY1" fmla="*/ 386080 h 423230"/>
                    <a:gd name="connsiteX2" fmla="*/ 477520 w 873760"/>
                    <a:gd name="connsiteY2" fmla="*/ 0 h 423230"/>
                    <a:gd name="connsiteX3" fmla="*/ 629920 w 873760"/>
                    <a:gd name="connsiteY3" fmla="*/ 386080 h 423230"/>
                    <a:gd name="connsiteX4" fmla="*/ 873760 w 873760"/>
                    <a:gd name="connsiteY4" fmla="*/ 386080 h 423230"/>
                    <a:gd name="connsiteX5" fmla="*/ 873760 w 873760"/>
                    <a:gd name="connsiteY5" fmla="*/ 386080 h 423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760" h="423230">
                      <a:moveTo>
                        <a:pt x="0" y="386080"/>
                      </a:moveTo>
                      <a:cubicBezTo>
                        <a:pt x="107527" y="418253"/>
                        <a:pt x="215054" y="450427"/>
                        <a:pt x="294640" y="386080"/>
                      </a:cubicBezTo>
                      <a:cubicBezTo>
                        <a:pt x="374226" y="321733"/>
                        <a:pt x="421640" y="0"/>
                        <a:pt x="477520" y="0"/>
                      </a:cubicBezTo>
                      <a:cubicBezTo>
                        <a:pt x="533400" y="0"/>
                        <a:pt x="563880" y="321733"/>
                        <a:pt x="629920" y="386080"/>
                      </a:cubicBezTo>
                      <a:cubicBezTo>
                        <a:pt x="695960" y="450427"/>
                        <a:pt x="873760" y="386080"/>
                        <a:pt x="873760" y="386080"/>
                      </a:cubicBezTo>
                      <a:lnTo>
                        <a:pt x="873760" y="386080"/>
                      </a:lnTo>
                    </a:path>
                  </a:pathLst>
                </a:custGeom>
                <a:ln w="38100" cmpd="sng">
                  <a:solidFill>
                    <a:srgbClr val="008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1036820"/>
                  <a:endParaRPr lang="en-GB" sz="204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58" name="Freeform 57"/>
                <p:cNvSpPr/>
                <p:nvPr/>
              </p:nvSpPr>
              <p:spPr>
                <a:xfrm>
                  <a:off x="1393464" y="4043804"/>
                  <a:ext cx="873760" cy="423230"/>
                </a:xfrm>
                <a:custGeom>
                  <a:avLst/>
                  <a:gdLst>
                    <a:gd name="connsiteX0" fmla="*/ 0 w 873760"/>
                    <a:gd name="connsiteY0" fmla="*/ 386080 h 423230"/>
                    <a:gd name="connsiteX1" fmla="*/ 294640 w 873760"/>
                    <a:gd name="connsiteY1" fmla="*/ 386080 h 423230"/>
                    <a:gd name="connsiteX2" fmla="*/ 477520 w 873760"/>
                    <a:gd name="connsiteY2" fmla="*/ 0 h 423230"/>
                    <a:gd name="connsiteX3" fmla="*/ 629920 w 873760"/>
                    <a:gd name="connsiteY3" fmla="*/ 386080 h 423230"/>
                    <a:gd name="connsiteX4" fmla="*/ 873760 w 873760"/>
                    <a:gd name="connsiteY4" fmla="*/ 386080 h 423230"/>
                    <a:gd name="connsiteX5" fmla="*/ 873760 w 873760"/>
                    <a:gd name="connsiteY5" fmla="*/ 386080 h 4232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3760" h="423230">
                      <a:moveTo>
                        <a:pt x="0" y="386080"/>
                      </a:moveTo>
                      <a:cubicBezTo>
                        <a:pt x="107527" y="418253"/>
                        <a:pt x="215054" y="450427"/>
                        <a:pt x="294640" y="386080"/>
                      </a:cubicBezTo>
                      <a:cubicBezTo>
                        <a:pt x="374226" y="321733"/>
                        <a:pt x="421640" y="0"/>
                        <a:pt x="477520" y="0"/>
                      </a:cubicBezTo>
                      <a:cubicBezTo>
                        <a:pt x="533400" y="0"/>
                        <a:pt x="563880" y="321733"/>
                        <a:pt x="629920" y="386080"/>
                      </a:cubicBezTo>
                      <a:cubicBezTo>
                        <a:pt x="695960" y="450427"/>
                        <a:pt x="873760" y="386080"/>
                        <a:pt x="873760" y="386080"/>
                      </a:cubicBezTo>
                      <a:lnTo>
                        <a:pt x="873760" y="386080"/>
                      </a:lnTo>
                    </a:path>
                  </a:pathLst>
                </a:custGeom>
                <a:ln w="38100" cmpd="sng">
                  <a:solidFill>
                    <a:srgbClr val="FF66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1036820"/>
                  <a:endParaRPr lang="en-GB" sz="204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cxnSp>
            <p:nvCxnSpPr>
              <p:cNvPr id="55" name="Straight Arrow Connector 54"/>
              <p:cNvCxnSpPr/>
              <p:nvPr/>
            </p:nvCxnSpPr>
            <p:spPr>
              <a:xfrm flipV="1">
                <a:off x="-1585581" y="4204102"/>
                <a:ext cx="0" cy="598066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-1585581" y="4796532"/>
                <a:ext cx="1585581" cy="2147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4743616" y="3385777"/>
              <a:ext cx="1585581" cy="613902"/>
              <a:chOff x="-1585581" y="4204102"/>
              <a:chExt cx="1585581" cy="613902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-1462881" y="4344147"/>
                <a:ext cx="873760" cy="423230"/>
              </a:xfrm>
              <a:custGeom>
                <a:avLst/>
                <a:gdLst>
                  <a:gd name="connsiteX0" fmla="*/ 0 w 873760"/>
                  <a:gd name="connsiteY0" fmla="*/ 386080 h 423230"/>
                  <a:gd name="connsiteX1" fmla="*/ 294640 w 873760"/>
                  <a:gd name="connsiteY1" fmla="*/ 386080 h 423230"/>
                  <a:gd name="connsiteX2" fmla="*/ 477520 w 873760"/>
                  <a:gd name="connsiteY2" fmla="*/ 0 h 423230"/>
                  <a:gd name="connsiteX3" fmla="*/ 629920 w 873760"/>
                  <a:gd name="connsiteY3" fmla="*/ 386080 h 423230"/>
                  <a:gd name="connsiteX4" fmla="*/ 873760 w 873760"/>
                  <a:gd name="connsiteY4" fmla="*/ 386080 h 423230"/>
                  <a:gd name="connsiteX5" fmla="*/ 873760 w 873760"/>
                  <a:gd name="connsiteY5" fmla="*/ 386080 h 423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3760" h="423230">
                    <a:moveTo>
                      <a:pt x="0" y="386080"/>
                    </a:moveTo>
                    <a:cubicBezTo>
                      <a:pt x="107527" y="418253"/>
                      <a:pt x="215054" y="450427"/>
                      <a:pt x="294640" y="386080"/>
                    </a:cubicBezTo>
                    <a:cubicBezTo>
                      <a:pt x="374226" y="321733"/>
                      <a:pt x="421640" y="0"/>
                      <a:pt x="477520" y="0"/>
                    </a:cubicBezTo>
                    <a:cubicBezTo>
                      <a:pt x="533400" y="0"/>
                      <a:pt x="563880" y="321733"/>
                      <a:pt x="629920" y="386080"/>
                    </a:cubicBezTo>
                    <a:cubicBezTo>
                      <a:pt x="695960" y="450427"/>
                      <a:pt x="873760" y="386080"/>
                      <a:pt x="873760" y="386080"/>
                    </a:cubicBezTo>
                    <a:lnTo>
                      <a:pt x="873760" y="386080"/>
                    </a:lnTo>
                  </a:path>
                </a:pathLst>
              </a:custGeom>
              <a:ln w="38100" cmpd="sng"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1036820"/>
                <a:endParaRPr lang="en-GB" sz="2040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52" name="Straight Arrow Connector 51"/>
              <p:cNvCxnSpPr/>
              <p:nvPr/>
            </p:nvCxnSpPr>
            <p:spPr>
              <a:xfrm flipV="1">
                <a:off x="-1585581" y="4204102"/>
                <a:ext cx="0" cy="598066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-1585581" y="4796532"/>
                <a:ext cx="1585581" cy="2147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5152300" y="2898207"/>
              <a:ext cx="1585581" cy="613902"/>
              <a:chOff x="-1585581" y="4204102"/>
              <a:chExt cx="1585581" cy="613902"/>
            </a:xfrm>
          </p:grpSpPr>
          <p:cxnSp>
            <p:nvCxnSpPr>
              <p:cNvPr id="49" name="Straight Arrow Connector 48"/>
              <p:cNvCxnSpPr/>
              <p:nvPr/>
            </p:nvCxnSpPr>
            <p:spPr>
              <a:xfrm flipV="1">
                <a:off x="-1585581" y="4204102"/>
                <a:ext cx="0" cy="598066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-1585581" y="4796532"/>
                <a:ext cx="1585581" cy="2147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4318526" y="5422643"/>
              <a:ext cx="441436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36820"/>
              <a:r>
                <a:rPr lang="en-GB" sz="2400" dirty="0">
                  <a:solidFill>
                    <a:srgbClr val="000000"/>
                  </a:solidFill>
                  <a:latin typeface="Arial"/>
                  <a:cs typeface="Arial"/>
                </a:rPr>
                <a:t>Signal= abundance of a binding state</a:t>
              </a:r>
            </a:p>
          </p:txBody>
        </p:sp>
        <p:sp>
          <p:nvSpPr>
            <p:cNvPr id="48" name="Left Bracket 47"/>
            <p:cNvSpPr/>
            <p:nvPr/>
          </p:nvSpPr>
          <p:spPr>
            <a:xfrm rot="16200000">
              <a:off x="6110065" y="2657054"/>
              <a:ext cx="156476" cy="5218140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036820"/>
              <a:endParaRPr lang="en-GB" sz="204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689058A-73E8-B144-BEE1-A4624D6D0989}"/>
              </a:ext>
            </a:extLst>
          </p:cNvPr>
          <p:cNvGrpSpPr/>
          <p:nvPr/>
        </p:nvGrpSpPr>
        <p:grpSpPr>
          <a:xfrm>
            <a:off x="-183" y="-25335"/>
            <a:ext cx="12192000" cy="1054971"/>
            <a:chOff x="-183" y="-25335"/>
            <a:chExt cx="12192000" cy="1054971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A5D41AB-688D-D343-B361-96EE721C6C49}"/>
                </a:ext>
              </a:extLst>
            </p:cNvPr>
            <p:cNvSpPr/>
            <p:nvPr/>
          </p:nvSpPr>
          <p:spPr>
            <a:xfrm>
              <a:off x="-183" y="-25335"/>
              <a:ext cx="12192000" cy="7366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r>
                <a:rPr lang="en-US" sz="2800" dirty="0">
                  <a:solidFill>
                    <a:schemeClr val="tx1"/>
                  </a:solidFill>
                  <a:latin typeface="Arial"/>
                  <a:cs typeface="Arial"/>
                </a:rPr>
                <a:t>	Single Molecule Footprinting (SMF)</a:t>
              </a:r>
              <a:endParaRPr lang="en-GB" sz="28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endParaRPr lang="en-GB" sz="28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132" name="Picture 131" descr="EMBL_rgb_logo_20061.png">
              <a:extLst>
                <a:ext uri="{FF2B5EF4-FFF2-40B4-BE49-F238E27FC236}">
                  <a16:creationId xmlns:a16="http://schemas.microsoft.com/office/drawing/2014/main" id="{437F0859-5F46-A24B-94B6-9FC99383A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05" t="-3996" r="-2678" b="-2703"/>
            <a:stretch/>
          </p:blipFill>
          <p:spPr>
            <a:xfrm>
              <a:off x="11168539" y="387719"/>
              <a:ext cx="631004" cy="641917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5111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839</Words>
  <Application>Microsoft Macintosh PowerPoint</Application>
  <PresentationFormat>Widescreen</PresentationFormat>
  <Paragraphs>191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Slack-Lato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Call Context Methylation</vt:lpstr>
      <vt:lpstr>Molecular Sorting: quantify number of molecules in each state</vt:lpstr>
      <vt:lpstr>Molecular Sorting: quantify number of molecules in each state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Guido Barzaghi</dc:creator>
  <cp:lastModifiedBy>Guido Barzaghi</cp:lastModifiedBy>
  <cp:revision>1</cp:revision>
  <dcterms:created xsi:type="dcterms:W3CDTF">2022-12-01T11:39:35Z</dcterms:created>
  <dcterms:modified xsi:type="dcterms:W3CDTF">2022-12-01T11:50:48Z</dcterms:modified>
</cp:coreProperties>
</file>